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7" r:id="rId3"/>
    <p:sldId id="258" r:id="rId5"/>
    <p:sldId id="260" r:id="rId6"/>
    <p:sldId id="7718" r:id="rId7"/>
    <p:sldId id="7719" r:id="rId8"/>
    <p:sldId id="5299879" r:id="rId9"/>
    <p:sldId id="5299881" r:id="rId10"/>
    <p:sldId id="5299897" r:id="rId11"/>
    <p:sldId id="5299899" r:id="rId12"/>
    <p:sldId id="5299900" r:id="rId13"/>
    <p:sldId id="5299901" r:id="rId14"/>
    <p:sldId id="5299894" r:id="rId15"/>
  </p:sldIdLst>
  <p:sldSz cx="12192000" cy="6858000"/>
  <p:notesSz cx="6858000" cy="9144000"/>
  <p:embeddedFontLst>
    <p:embeddedFont>
      <p:font typeface="义启魏碑体" panose="02010601030101010101" pitchFamily="2" charset="-122"/>
      <p:regular r:id="rId19"/>
    </p:embeddedFont>
    <p:embeddedFont>
      <p:font typeface="等线" panose="02010600030101010101" charset="-122"/>
      <p:regular r:id="rId20"/>
    </p:embeddedFont>
    <p:embeddedFont>
      <p:font typeface="等线 Light" panose="02010600030101010101" charset="-122"/>
      <p:regular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362"/>
    <a:srgbClr val="BFA47C"/>
    <a:srgbClr val="5881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36" autoAdjust="0"/>
  </p:normalViewPr>
  <p:slideViewPr>
    <p:cSldViewPr snapToGrid="0">
      <p:cViewPr varScale="1">
        <p:scale>
          <a:sx n="87" d="100"/>
          <a:sy n="87" d="100"/>
        </p:scale>
        <p:origin x="14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A8B23-8A6A-42CF-B78C-757F043325E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126BB-0E5D-46C9-9C99-E9C252810DE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F6126BB-0E5D-46C9-9C99-E9C252810DE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D84E713-6172-4868-8E11-6B7F1BC837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58AEC3-8773-4326-9A10-56057B9BA71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4E713-6172-4868-8E11-6B7F1BC837B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8AEC3-8773-4326-9A10-56057B9BA71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50" advClick="0" advTm="0">
        <p14:switch dir="r"/>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4" Type="http://schemas.openxmlformats.org/officeDocument/2006/relationships/notesSlide" Target="../notesSlides/notesSlide1.xml"/><Relationship Id="rId13" Type="http://schemas.openxmlformats.org/officeDocument/2006/relationships/slideLayout" Target="../slideLayouts/slideLayout2.xml"/><Relationship Id="rId12" Type="http://schemas.openxmlformats.org/officeDocument/2006/relationships/image" Target="../media/image10.png"/><Relationship Id="rId11" Type="http://schemas.microsoft.com/office/2007/relationships/media" Target="../media/media1.mp3"/><Relationship Id="rId10"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9.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notesSlide" Target="../notesSlides/notesSlide1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6.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oleObject" Target="../embeddings/oleObject1.bin"/><Relationship Id="rId4" Type="http://schemas.openxmlformats.org/officeDocument/2006/relationships/image" Target="../media/image17.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oleObject" Target="../embeddings/oleObject2.bin"/><Relationship Id="rId4" Type="http://schemas.openxmlformats.org/officeDocument/2006/relationships/image" Target="../media/image19.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9.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5" y="970489"/>
            <a:ext cx="12192000" cy="4463598"/>
          </a:xfrm>
          <a:prstGeom prst="rect">
            <a:avLst/>
          </a:prstGeom>
        </p:spPr>
      </p:pic>
      <p:sp>
        <p:nvSpPr>
          <p:cNvPr id="20" name="矩形 19"/>
          <p:cNvSpPr/>
          <p:nvPr/>
        </p:nvSpPr>
        <p:spPr>
          <a:xfrm>
            <a:off x="-21329" y="3741694"/>
            <a:ext cx="12191999" cy="2357738"/>
          </a:xfrm>
          <a:prstGeom prst="rect">
            <a:avLst/>
          </a:prstGeom>
          <a:blipFill dpi="0" rotWithShape="1">
            <a:blip r:embed="rId3">
              <a:alphaModFix amt="3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 y="0"/>
            <a:ext cx="1468352"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3647" y="0"/>
            <a:ext cx="1468352" cy="68580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6507" y="0"/>
            <a:ext cx="6838985" cy="6858000"/>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985" y="5241407"/>
            <a:ext cx="1864406" cy="868594"/>
          </a:xfrm>
          <a:prstGeom prst="rect">
            <a:avLst/>
          </a:prstGeom>
        </p:spPr>
      </p:pic>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3118" y="898807"/>
            <a:ext cx="711200" cy="698831"/>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2963" y="682169"/>
            <a:ext cx="2131941" cy="621341"/>
          </a:xfrm>
          <a:prstGeom prst="rect">
            <a:avLst/>
          </a:prstGeom>
        </p:spPr>
      </p:pic>
      <p:grpSp>
        <p:nvGrpSpPr>
          <p:cNvPr id="19" name="组合 18"/>
          <p:cNvGrpSpPr/>
          <p:nvPr/>
        </p:nvGrpSpPr>
        <p:grpSpPr>
          <a:xfrm>
            <a:off x="0" y="5225516"/>
            <a:ext cx="12191999" cy="1643556"/>
            <a:chOff x="0" y="3593421"/>
            <a:chExt cx="24298986" cy="3275651"/>
          </a:xfrm>
        </p:grpSpPr>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593421"/>
              <a:ext cx="12192000" cy="3275651"/>
            </a:xfrm>
            <a:prstGeom prst="rect">
              <a:avLst/>
            </a:prstGeom>
          </p:spPr>
        </p:pic>
        <p:pic>
          <p:nvPicPr>
            <p:cNvPr id="18" name="图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2106986" y="3593421"/>
              <a:ext cx="12192000" cy="3275651"/>
            </a:xfrm>
            <a:prstGeom prst="rect">
              <a:avLst/>
            </a:prstGeom>
          </p:spPr>
        </p:pic>
      </p:grpSp>
      <p:sp>
        <p:nvSpPr>
          <p:cNvPr id="22" name="标题 1"/>
          <p:cNvSpPr txBox="1"/>
          <p:nvPr/>
        </p:nvSpPr>
        <p:spPr>
          <a:xfrm>
            <a:off x="3502783" y="2462956"/>
            <a:ext cx="517780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sz="4800" b="1" spc="600" dirty="0">
                <a:solidFill>
                  <a:srgbClr val="385362"/>
                </a:solidFill>
                <a:latin typeface="义启魏碑体" panose="02010601030101010101" pitchFamily="2" charset="-122"/>
                <a:ea typeface="义启魏碑体" panose="02010601030101010101" pitchFamily="2" charset="-122"/>
              </a:rPr>
              <a:t>springboot 员工日志管理信息系统</a:t>
            </a:r>
            <a:endParaRPr sz="4800" b="1" spc="600" dirty="0">
              <a:solidFill>
                <a:srgbClr val="385362"/>
              </a:solidFill>
              <a:latin typeface="义启魏碑体" panose="02010601030101010101" pitchFamily="2" charset="-122"/>
              <a:ea typeface="义启魏碑体" panose="02010601030101010101" pitchFamily="2" charset="-122"/>
            </a:endParaRPr>
          </a:p>
        </p:txBody>
      </p:sp>
      <p:sp>
        <p:nvSpPr>
          <p:cNvPr id="23" name="矩形 22"/>
          <p:cNvSpPr/>
          <p:nvPr/>
        </p:nvSpPr>
        <p:spPr>
          <a:xfrm>
            <a:off x="3609072" y="3647065"/>
            <a:ext cx="5016510" cy="411480"/>
          </a:xfrm>
          <a:prstGeom prst="rect">
            <a:avLst/>
          </a:prstGeom>
        </p:spPr>
        <p:txBody>
          <a:bodyPr wrap="square">
            <a:spAutoFit/>
          </a:bodyPr>
          <a:lstStyle/>
          <a:p>
            <a:pPr algn="ctr">
              <a:lnSpc>
                <a:spcPts val="2500"/>
              </a:lnSpc>
            </a:pPr>
            <a:r>
              <a:rPr lang="en-US" altLang="zh-CN" sz="1400" b="1" dirty="0">
                <a:effectLst/>
                <a:latin typeface="义启魏碑体" panose="02010601030101010101" pitchFamily="2" charset="-122"/>
                <a:ea typeface="义启魏碑体" panose="02010601030101010101" pitchFamily="2" charset="-122"/>
              </a:rPr>
              <a:t> </a:t>
            </a:r>
            <a:endParaRPr lang="zh-CN" altLang="en-US" sz="1400" b="1" dirty="0">
              <a:latin typeface="义启魏碑体" panose="02010601030101010101" pitchFamily="2" charset="-122"/>
              <a:ea typeface="义启魏碑体" panose="02010601030101010101" pitchFamily="2" charset="-122"/>
            </a:endParaRPr>
          </a:p>
        </p:txBody>
      </p:sp>
      <p:sp>
        <p:nvSpPr>
          <p:cNvPr id="26" name="矩形 25"/>
          <p:cNvSpPr/>
          <p:nvPr/>
        </p:nvSpPr>
        <p:spPr>
          <a:xfrm>
            <a:off x="4334378" y="4560171"/>
            <a:ext cx="3565898" cy="411480"/>
          </a:xfrm>
          <a:prstGeom prst="rect">
            <a:avLst/>
          </a:prstGeom>
        </p:spPr>
        <p:txBody>
          <a:bodyPr wrap="square">
            <a:spAutoFit/>
          </a:bodyPr>
          <a:lstStyle/>
          <a:p>
            <a:pPr algn="ctr">
              <a:lnSpc>
                <a:spcPts val="2500"/>
              </a:lnSpc>
            </a:pPr>
            <a:endParaRPr lang="zh-CN" altLang="en-US" sz="1600" b="1" dirty="0">
              <a:latin typeface="义启魏碑体" panose="02010601030101010101" pitchFamily="2" charset="-122"/>
              <a:ea typeface="义启魏碑体" panose="02010601030101010101" pitchFamily="2" charset="-122"/>
            </a:endParaRPr>
          </a:p>
        </p:txBody>
      </p:sp>
      <p:pic>
        <p:nvPicPr>
          <p:cNvPr id="2" name="5c409f7ae75d8">
            <a:hlinkClick r:id="" action="ppaction://media"/>
          </p:cNvPr>
          <p:cNvPicPr>
            <a:picLocks noChangeAspect="1"/>
          </p:cNvPicPr>
          <p:nvPr>
            <a:audioFile r:link="rId10"/>
            <p:extLst>
              <p:ext uri="{DAA4B4D4-6D71-4841-9C94-3DE7FCFB9230}">
                <p14:media xmlns:p14="http://schemas.microsoft.com/office/powerpoint/2010/main" r:embed="rId11"/>
              </p:ext>
            </p:extLst>
          </p:nvPr>
        </p:nvPicPr>
        <p:blipFill>
          <a:blip r:embed="rId12"/>
          <a:stretch>
            <a:fillRect/>
          </a:stretch>
        </p:blipFill>
        <p:spPr>
          <a:xfrm>
            <a:off x="-1470025" y="349567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0">
        <p14:switch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22" presetClass="entr" presetSubtype="4" fill="hold" nodeType="withEffect">
                                  <p:stCondLst>
                                    <p:cond delay="750"/>
                                  </p:stCondLst>
                                  <p:childTnLst>
                                    <p:set>
                                      <p:cBhvr>
                                        <p:cTn id="8" dur="1" fill="hold">
                                          <p:stCondLst>
                                            <p:cond delay="0"/>
                                          </p:stCondLst>
                                        </p:cTn>
                                        <p:tgtEl>
                                          <p:spTgt spid="5"/>
                                        </p:tgtEl>
                                        <p:attrNameLst>
                                          <p:attrName>style.visibility</p:attrName>
                                        </p:attrNameLst>
                                      </p:cBhvr>
                                      <p:to>
                                        <p:strVal val="visible"/>
                                      </p:to>
                                    </p:set>
                                    <p:animEffect transition="in" filter="wipe(down)">
                                      <p:cBhvr>
                                        <p:cTn id="9" dur="750"/>
                                        <p:tgtEl>
                                          <p:spTgt spid="5"/>
                                        </p:tgtEl>
                                      </p:cBhvr>
                                    </p:animEffect>
                                  </p:childTnLst>
                                </p:cTn>
                              </p:par>
                              <p:par>
                                <p:cTn id="10" presetID="22" presetClass="entr" presetSubtype="4"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750"/>
                                        <p:tgtEl>
                                          <p:spTgt spid="7"/>
                                        </p:tgtEl>
                                      </p:cBhvr>
                                    </p:animEffect>
                                  </p:childTnLst>
                                </p:cTn>
                              </p:par>
                              <p:par>
                                <p:cTn id="13" presetID="16" presetClass="entr" presetSubtype="37" fill="hold" nodeType="withEffect">
                                  <p:stCondLst>
                                    <p:cond delay="2250"/>
                                  </p:stCondLst>
                                  <p:childTnLst>
                                    <p:set>
                                      <p:cBhvr>
                                        <p:cTn id="14" dur="1" fill="hold">
                                          <p:stCondLst>
                                            <p:cond delay="0"/>
                                          </p:stCondLst>
                                        </p:cTn>
                                        <p:tgtEl>
                                          <p:spTgt spid="19"/>
                                        </p:tgtEl>
                                        <p:attrNameLst>
                                          <p:attrName>style.visibility</p:attrName>
                                        </p:attrNameLst>
                                      </p:cBhvr>
                                      <p:to>
                                        <p:strVal val="visible"/>
                                      </p:to>
                                    </p:set>
                                    <p:animEffect transition="in" filter="barn(outVertical)">
                                      <p:cBhvr>
                                        <p:cTn id="15" dur="750"/>
                                        <p:tgtEl>
                                          <p:spTgt spid="19"/>
                                        </p:tgtEl>
                                      </p:cBhvr>
                                    </p:animEffect>
                                  </p:childTnLst>
                                </p:cTn>
                              </p:par>
                              <p:par>
                                <p:cTn id="16" presetID="22" presetClass="entr" presetSubtype="4" fill="hold" nodeType="withEffect">
                                  <p:stCondLst>
                                    <p:cond delay="300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750"/>
                                        <p:tgtEl>
                                          <p:spTgt spid="13"/>
                                        </p:tgtEl>
                                      </p:cBhvr>
                                    </p:animEffect>
                                  </p:childTnLst>
                                </p:cTn>
                              </p:par>
                              <p:par>
                                <p:cTn id="19" presetID="22" presetClass="entr" presetSubtype="1" fill="hold" grpId="0" nodeType="withEffect">
                                  <p:stCondLst>
                                    <p:cond delay="375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750"/>
                                        <p:tgtEl>
                                          <p:spTgt spid="20"/>
                                        </p:tgtEl>
                                      </p:cBhvr>
                                    </p:animEffect>
                                  </p:childTnLst>
                                </p:cTn>
                              </p:par>
                              <p:par>
                                <p:cTn id="22" presetID="53" presetClass="entr" presetSubtype="16" fill="hold" nodeType="withEffect">
                                  <p:stCondLst>
                                    <p:cond delay="4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750" fill="hold"/>
                                        <p:tgtEl>
                                          <p:spTgt spid="8"/>
                                        </p:tgtEl>
                                        <p:attrNameLst>
                                          <p:attrName>ppt_w</p:attrName>
                                        </p:attrNameLst>
                                      </p:cBhvr>
                                      <p:tavLst>
                                        <p:tav tm="0">
                                          <p:val>
                                            <p:fltVal val="0"/>
                                          </p:val>
                                        </p:tav>
                                        <p:tav tm="100000">
                                          <p:val>
                                            <p:strVal val="#ppt_w"/>
                                          </p:val>
                                        </p:tav>
                                      </p:tavLst>
                                    </p:anim>
                                    <p:anim calcmode="lin" valueType="num">
                                      <p:cBhvr>
                                        <p:cTn id="25" dur="750" fill="hold"/>
                                        <p:tgtEl>
                                          <p:spTgt spid="8"/>
                                        </p:tgtEl>
                                        <p:attrNameLst>
                                          <p:attrName>ppt_h</p:attrName>
                                        </p:attrNameLst>
                                      </p:cBhvr>
                                      <p:tavLst>
                                        <p:tav tm="0">
                                          <p:val>
                                            <p:fltVal val="0"/>
                                          </p:val>
                                        </p:tav>
                                        <p:tav tm="100000">
                                          <p:val>
                                            <p:strVal val="#ppt_h"/>
                                          </p:val>
                                        </p:tav>
                                      </p:tavLst>
                                    </p:anim>
                                    <p:animEffect transition="in" filter="fade">
                                      <p:cBhvr>
                                        <p:cTn id="26" dur="750"/>
                                        <p:tgtEl>
                                          <p:spTgt spid="8"/>
                                        </p:tgtEl>
                                      </p:cBhvr>
                                    </p:animEffect>
                                  </p:childTnLst>
                                </p:cTn>
                              </p:par>
                              <p:par>
                                <p:cTn id="27" presetID="53" presetClass="entr" presetSubtype="16" fill="hold" nodeType="withEffect">
                                  <p:stCondLst>
                                    <p:cond delay="5250"/>
                                  </p:stCondLst>
                                  <p:childTnLst>
                                    <p:set>
                                      <p:cBhvr>
                                        <p:cTn id="28" dur="1" fill="hold">
                                          <p:stCondLst>
                                            <p:cond delay="0"/>
                                          </p:stCondLst>
                                        </p:cTn>
                                        <p:tgtEl>
                                          <p:spTgt spid="16"/>
                                        </p:tgtEl>
                                        <p:attrNameLst>
                                          <p:attrName>style.visibility</p:attrName>
                                        </p:attrNameLst>
                                      </p:cBhvr>
                                      <p:to>
                                        <p:strVal val="visible"/>
                                      </p:to>
                                    </p:set>
                                    <p:anim calcmode="lin" valueType="num">
                                      <p:cBhvr>
                                        <p:cTn id="29" dur="750" fill="hold"/>
                                        <p:tgtEl>
                                          <p:spTgt spid="16"/>
                                        </p:tgtEl>
                                        <p:attrNameLst>
                                          <p:attrName>ppt_w</p:attrName>
                                        </p:attrNameLst>
                                      </p:cBhvr>
                                      <p:tavLst>
                                        <p:tav tm="0">
                                          <p:val>
                                            <p:fltVal val="0"/>
                                          </p:val>
                                        </p:tav>
                                        <p:tav tm="100000">
                                          <p:val>
                                            <p:strVal val="#ppt_w"/>
                                          </p:val>
                                        </p:tav>
                                      </p:tavLst>
                                    </p:anim>
                                    <p:anim calcmode="lin" valueType="num">
                                      <p:cBhvr>
                                        <p:cTn id="30" dur="750" fill="hold"/>
                                        <p:tgtEl>
                                          <p:spTgt spid="16"/>
                                        </p:tgtEl>
                                        <p:attrNameLst>
                                          <p:attrName>ppt_h</p:attrName>
                                        </p:attrNameLst>
                                      </p:cBhvr>
                                      <p:tavLst>
                                        <p:tav tm="0">
                                          <p:val>
                                            <p:fltVal val="0"/>
                                          </p:val>
                                        </p:tav>
                                        <p:tav tm="100000">
                                          <p:val>
                                            <p:strVal val="#ppt_h"/>
                                          </p:val>
                                        </p:tav>
                                      </p:tavLst>
                                    </p:anim>
                                    <p:animEffect transition="in" filter="fade">
                                      <p:cBhvr>
                                        <p:cTn id="31" dur="750"/>
                                        <p:tgtEl>
                                          <p:spTgt spid="16"/>
                                        </p:tgtEl>
                                      </p:cBhvr>
                                    </p:animEffect>
                                  </p:childTnLst>
                                </p:cTn>
                              </p:par>
                              <p:par>
                                <p:cTn id="32" presetID="22" presetClass="entr" presetSubtype="8" fill="hold" nodeType="withEffect">
                                  <p:stCondLst>
                                    <p:cond delay="600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750"/>
                                        <p:tgtEl>
                                          <p:spTgt spid="17"/>
                                        </p:tgtEl>
                                      </p:cBhvr>
                                    </p:animEffect>
                                  </p:childTnLst>
                                </p:cTn>
                              </p:par>
                              <p:par>
                                <p:cTn id="35" presetID="16" presetClass="entr" presetSubtype="37" fill="hold" grpId="0" nodeType="withEffect">
                                  <p:stCondLst>
                                    <p:cond delay="7500"/>
                                  </p:stCondLst>
                                  <p:childTnLst>
                                    <p:set>
                                      <p:cBhvr>
                                        <p:cTn id="36" dur="1" fill="hold">
                                          <p:stCondLst>
                                            <p:cond delay="0"/>
                                          </p:stCondLst>
                                        </p:cTn>
                                        <p:tgtEl>
                                          <p:spTgt spid="22"/>
                                        </p:tgtEl>
                                        <p:attrNameLst>
                                          <p:attrName>style.visibility</p:attrName>
                                        </p:attrNameLst>
                                      </p:cBhvr>
                                      <p:to>
                                        <p:strVal val="visible"/>
                                      </p:to>
                                    </p:set>
                                    <p:animEffect transition="in" filter="barn(outVertical)">
                                      <p:cBhvr>
                                        <p:cTn id="37" dur="750"/>
                                        <p:tgtEl>
                                          <p:spTgt spid="22"/>
                                        </p:tgtEl>
                                      </p:cBhvr>
                                    </p:animEffect>
                                  </p:childTnLst>
                                </p:cTn>
                              </p:par>
                              <p:par>
                                <p:cTn id="38" presetID="14" presetClass="entr" presetSubtype="10" fill="hold" grpId="0" nodeType="withEffect">
                                  <p:stCondLst>
                                    <p:cond delay="8250"/>
                                  </p:stCondLst>
                                  <p:childTnLst>
                                    <p:set>
                                      <p:cBhvr>
                                        <p:cTn id="39" dur="1" fill="hold">
                                          <p:stCondLst>
                                            <p:cond delay="0"/>
                                          </p:stCondLst>
                                        </p:cTn>
                                        <p:tgtEl>
                                          <p:spTgt spid="23"/>
                                        </p:tgtEl>
                                        <p:attrNameLst>
                                          <p:attrName>style.visibility</p:attrName>
                                        </p:attrNameLst>
                                      </p:cBhvr>
                                      <p:to>
                                        <p:strVal val="visible"/>
                                      </p:to>
                                    </p:set>
                                    <p:animEffect transition="in" filter="randombar(horizontal)">
                                      <p:cBhvr>
                                        <p:cTn id="40" dur="750"/>
                                        <p:tgtEl>
                                          <p:spTgt spid="23"/>
                                        </p:tgtEl>
                                      </p:cBhvr>
                                    </p:animEffect>
                                  </p:childTnLst>
                                </p:cTn>
                              </p:par>
                              <p:par>
                                <p:cTn id="41" presetID="53" presetClass="entr" presetSubtype="16" fill="hold" grpId="0" nodeType="withEffect">
                                  <p:stCondLst>
                                    <p:cond delay="9000"/>
                                  </p:stCondLst>
                                  <p:childTnLst>
                                    <p:set>
                                      <p:cBhvr>
                                        <p:cTn id="42" dur="1" fill="hold">
                                          <p:stCondLst>
                                            <p:cond delay="0"/>
                                          </p:stCondLst>
                                        </p:cTn>
                                        <p:tgtEl>
                                          <p:spTgt spid="26"/>
                                        </p:tgtEl>
                                        <p:attrNameLst>
                                          <p:attrName>style.visibility</p:attrName>
                                        </p:attrNameLst>
                                      </p:cBhvr>
                                      <p:to>
                                        <p:strVal val="visible"/>
                                      </p:to>
                                    </p:set>
                                    <p:anim calcmode="lin" valueType="num">
                                      <p:cBhvr>
                                        <p:cTn id="43" dur="750" fill="hold"/>
                                        <p:tgtEl>
                                          <p:spTgt spid="26"/>
                                        </p:tgtEl>
                                        <p:attrNameLst>
                                          <p:attrName>ppt_w</p:attrName>
                                        </p:attrNameLst>
                                      </p:cBhvr>
                                      <p:tavLst>
                                        <p:tav tm="0">
                                          <p:val>
                                            <p:fltVal val="0"/>
                                          </p:val>
                                        </p:tav>
                                        <p:tav tm="100000">
                                          <p:val>
                                            <p:strVal val="#ppt_w"/>
                                          </p:val>
                                        </p:tav>
                                      </p:tavLst>
                                    </p:anim>
                                    <p:anim calcmode="lin" valueType="num">
                                      <p:cBhvr>
                                        <p:cTn id="44" dur="750" fill="hold"/>
                                        <p:tgtEl>
                                          <p:spTgt spid="26"/>
                                        </p:tgtEl>
                                        <p:attrNameLst>
                                          <p:attrName>ppt_h</p:attrName>
                                        </p:attrNameLst>
                                      </p:cBhvr>
                                      <p:tavLst>
                                        <p:tav tm="0">
                                          <p:val>
                                            <p:fltVal val="0"/>
                                          </p:val>
                                        </p:tav>
                                        <p:tav tm="100000">
                                          <p:val>
                                            <p:strVal val="#ppt_h"/>
                                          </p:val>
                                        </p:tav>
                                      </p:tavLst>
                                    </p:anim>
                                    <p:animEffect transition="in" filter="fade">
                                      <p:cBhvr>
                                        <p:cTn id="45" dur="750"/>
                                        <p:tgtEl>
                                          <p:spTgt spid="26"/>
                                        </p:tgtEl>
                                      </p:cBhvr>
                                    </p:animEffect>
                                  </p:childTnLst>
                                </p:cTn>
                              </p:par>
                              <p:par>
                                <p:cTn id="46" presetID="2" presetClass="entr" presetSubtype="8" fill="hold" nodeType="withEffect">
                                  <p:stCondLst>
                                    <p:cond delay="975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750" fill="hold"/>
                                        <p:tgtEl>
                                          <p:spTgt spid="15"/>
                                        </p:tgtEl>
                                        <p:attrNameLst>
                                          <p:attrName>ppt_x</p:attrName>
                                        </p:attrNameLst>
                                      </p:cBhvr>
                                      <p:tavLst>
                                        <p:tav tm="0">
                                          <p:val>
                                            <p:strVal val="0-#ppt_w/2"/>
                                          </p:val>
                                        </p:tav>
                                        <p:tav tm="100000">
                                          <p:val>
                                            <p:strVal val="#ppt_x"/>
                                          </p:val>
                                        </p:tav>
                                      </p:tavLst>
                                    </p:anim>
                                    <p:anim calcmode="lin" valueType="num">
                                      <p:cBhvr additive="base">
                                        <p:cTn id="49"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50" repeatCount="indefinite" fill="hold" display="0">
                  <p:stCondLst>
                    <p:cond delay="indefinite"/>
                  </p:stCondLst>
                  <p:endCondLst>
                    <p:cond evt="onStopAudio" delay="0">
                      <p:tgtEl>
                        <p:sldTgt/>
                      </p:tgtEl>
                    </p:cond>
                  </p:endCondLst>
                </p:cTn>
                <p:tgtEl>
                  <p:spTgt spid="2"/>
                </p:tgtEl>
              </p:cMediaNode>
            </p:audio>
          </p:childTnLst>
        </p:cTn>
      </p:par>
    </p:tnLst>
    <p:bldLst>
      <p:bldP spid="20" grpId="0" animBg="1"/>
      <p:bldP spid="22" grpId="0"/>
      <p:bldP spid="23" grpId="0"/>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3578225" y="178435"/>
            <a:ext cx="5036185" cy="521970"/>
          </a:xfrm>
          <a:prstGeom prst="rect">
            <a:avLst/>
          </a:prstGeom>
          <a:noFill/>
        </p:spPr>
        <p:txBody>
          <a:bodyPr vert="horz" wrap="square" rtlCol="0">
            <a:spAutoFit/>
          </a:bodyPr>
          <a:lstStyle/>
          <a:p>
            <a:r>
              <a:rPr lang="zh-CN" sz="2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系统用户界面</a:t>
            </a:r>
            <a:endParaRPr lang="zh-CN" sz="280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1813" flipH="1">
            <a:off x="9185546" y="463675"/>
            <a:ext cx="1829994" cy="59851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708" y="178230"/>
            <a:ext cx="762000" cy="5847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1638300"/>
            <a:ext cx="2568575" cy="4429760"/>
          </a:xfrm>
          <a:prstGeom prst="rect">
            <a:avLst/>
          </a:prstGeom>
        </p:spPr>
      </p:pic>
      <p:pic>
        <p:nvPicPr>
          <p:cNvPr id="4" name="图片 13"/>
          <p:cNvPicPr>
            <a:picLocks noChangeAspect="1"/>
          </p:cNvPicPr>
          <p:nvPr/>
        </p:nvPicPr>
        <p:blipFill>
          <a:blip r:embed="rId5"/>
          <a:stretch>
            <a:fillRect/>
          </a:stretch>
        </p:blipFill>
        <p:spPr>
          <a:xfrm>
            <a:off x="2943225" y="2081530"/>
            <a:ext cx="9081770" cy="432308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anim calcmode="lin" valueType="num">
                                      <p:cBhvr>
                                        <p:cTn id="12" dur="750" fill="hold"/>
                                        <p:tgtEl>
                                          <p:spTgt spid="11"/>
                                        </p:tgtEl>
                                        <p:attrNameLst>
                                          <p:attrName>ppt_x</p:attrName>
                                        </p:attrNameLst>
                                      </p:cBhvr>
                                      <p:tavLst>
                                        <p:tav tm="0">
                                          <p:val>
                                            <p:strVal val="#ppt_x"/>
                                          </p:val>
                                        </p:tav>
                                        <p:tav tm="100000">
                                          <p:val>
                                            <p:strVal val="#ppt_x"/>
                                          </p:val>
                                        </p:tav>
                                      </p:tavLst>
                                    </p:anim>
                                    <p:anim calcmode="lin" valueType="num">
                                      <p:cBhvr>
                                        <p:cTn id="13" dur="7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ppt_x"/>
                                          </p:val>
                                        </p:tav>
                                        <p:tav tm="100000">
                                          <p:val>
                                            <p:strVal val="#ppt_x"/>
                                          </p:val>
                                        </p:tav>
                                      </p:tavLst>
                                    </p:anim>
                                    <p:anim calcmode="lin" valueType="num">
                                      <p:cBhvr additive="base">
                                        <p:cTn id="22"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3862070" y="182245"/>
            <a:ext cx="5408295" cy="521970"/>
          </a:xfrm>
          <a:prstGeom prst="rect">
            <a:avLst/>
          </a:prstGeom>
          <a:noFill/>
        </p:spPr>
        <p:txBody>
          <a:bodyPr vert="horz" wrap="square" rtlCol="0">
            <a:spAutoFit/>
          </a:bodyPr>
          <a:lstStyle/>
          <a:p>
            <a:r>
              <a:rPr lang="zh-CN" sz="2800" spc="600" dirty="0">
                <a:latin typeface="宋体" panose="02010600030101010101" pitchFamily="2" charset="-122"/>
                <a:ea typeface="宋体" panose="02010600030101010101" pitchFamily="2" charset="-122"/>
              </a:rPr>
              <a:t>结论</a:t>
            </a:r>
            <a:endParaRPr lang="zh-CN" sz="2800" spc="600"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1813" flipH="1">
            <a:off x="9185546" y="463675"/>
            <a:ext cx="1829994" cy="59851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708" y="178230"/>
            <a:ext cx="762000" cy="5847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39" y="1934027"/>
            <a:ext cx="5589451" cy="3493407"/>
          </a:xfrm>
          <a:prstGeom prst="rect">
            <a:avLst/>
          </a:prstGeom>
        </p:spPr>
      </p:pic>
      <p:sp>
        <p:nvSpPr>
          <p:cNvPr id="2" name="文本框 1"/>
          <p:cNvSpPr txBox="1"/>
          <p:nvPr/>
        </p:nvSpPr>
        <p:spPr>
          <a:xfrm>
            <a:off x="4264025" y="1640205"/>
            <a:ext cx="7338695" cy="3415030"/>
          </a:xfrm>
          <a:prstGeom prst="rect">
            <a:avLst/>
          </a:prstGeom>
          <a:noFill/>
        </p:spPr>
        <p:txBody>
          <a:bodyPr wrap="square" rtlCol="0">
            <a:spAutoFit/>
          </a:bodyPr>
          <a:p>
            <a:pPr algn="l"/>
            <a:r>
              <a:rPr lang="en-US" altLang="zh-CN"/>
              <a:t>  </a:t>
            </a:r>
            <a:r>
              <a:t>至此论文结束，感谢您的阅读。在此我要感谢我的导师，虽然我在实习期间很忙，论文撰写总是停停改改，但是导师依然十分负责，时不时的询问我的任务进展情况，跟进我的论文进度。虽然我在实习期间很忙，以至于很晚才开始进行论文撰写和编写程序的工作，但是在指导老师的帮助下，我逐步完成了自己的论文和程序，从导师身上也学习到很多知识，和经验，这些知识和经验令我受益匪浅。也从导师身上看到了自己的不足，不论是在即使层面上还是在对待工作的态度上，倒数如同明镜一般照出了我的缺点我的不足。此外，我还要感谢在我实习期间在论文和程序上帮助过我的同学和社会人士，此前我对于springboot开发方面的一些知识还不了解，是他们在我编写程序过程中给了我很多的启发和感想，也帮助了我对于程序的调试和检测。没有他们我是不能顺利完成本次毕业设计的。至此，我的毕业设计就花上了一个圆满的句号了。</a:t>
            </a:r>
          </a:p>
        </p:txBody>
      </p:sp>
    </p:spTree>
  </p:cSld>
  <p:clrMapOvr>
    <a:masterClrMapping/>
  </p:clrMapOvr>
  <mc:AlternateContent xmlns:mc="http://schemas.openxmlformats.org/markup-compatibility/2006">
    <mc:Choice xmlns:p14="http://schemas.microsoft.com/office/powerpoint/2010/main" Requires="p14">
      <p:transition spd="slow" p14:dur="175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anim calcmode="lin" valueType="num">
                                      <p:cBhvr>
                                        <p:cTn id="12" dur="750" fill="hold"/>
                                        <p:tgtEl>
                                          <p:spTgt spid="11"/>
                                        </p:tgtEl>
                                        <p:attrNameLst>
                                          <p:attrName>ppt_x</p:attrName>
                                        </p:attrNameLst>
                                      </p:cBhvr>
                                      <p:tavLst>
                                        <p:tav tm="0">
                                          <p:val>
                                            <p:strVal val="#ppt_x"/>
                                          </p:val>
                                        </p:tav>
                                        <p:tav tm="100000">
                                          <p:val>
                                            <p:strVal val="#ppt_x"/>
                                          </p:val>
                                        </p:tav>
                                      </p:tavLst>
                                    </p:anim>
                                    <p:anim calcmode="lin" valueType="num">
                                      <p:cBhvr>
                                        <p:cTn id="13" dur="7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3000"/>
                            </p:stCondLst>
                            <p:childTnLst>
                              <p:par>
                                <p:cTn id="19" presetID="2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 y="1007954"/>
            <a:ext cx="12192000" cy="4463598"/>
          </a:xfrm>
          <a:prstGeom prst="rect">
            <a:avLst/>
          </a:prstGeom>
        </p:spPr>
      </p:pic>
      <p:sp>
        <p:nvSpPr>
          <p:cNvPr id="20" name="矩形 19"/>
          <p:cNvSpPr/>
          <p:nvPr/>
        </p:nvSpPr>
        <p:spPr>
          <a:xfrm>
            <a:off x="-21329" y="3741694"/>
            <a:ext cx="12191999" cy="2357738"/>
          </a:xfrm>
          <a:prstGeom prst="rect">
            <a:avLst/>
          </a:prstGeom>
          <a:blipFill dpi="0" rotWithShape="1">
            <a:blip r:embed="rId3">
              <a:alphaModFix amt="3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 y="0"/>
            <a:ext cx="1468352"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3647" y="0"/>
            <a:ext cx="1468352" cy="6858000"/>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985" y="5241407"/>
            <a:ext cx="1864406" cy="868594"/>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6106" y="1756985"/>
            <a:ext cx="711200" cy="698831"/>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656" y="1011776"/>
            <a:ext cx="2131941" cy="621341"/>
          </a:xfrm>
          <a:prstGeom prst="rect">
            <a:avLst/>
          </a:prstGeom>
        </p:spPr>
      </p:pic>
      <p:grpSp>
        <p:nvGrpSpPr>
          <p:cNvPr id="19" name="组合 18"/>
          <p:cNvGrpSpPr/>
          <p:nvPr/>
        </p:nvGrpSpPr>
        <p:grpSpPr>
          <a:xfrm>
            <a:off x="0" y="5225516"/>
            <a:ext cx="12191999" cy="1643556"/>
            <a:chOff x="0" y="3593421"/>
            <a:chExt cx="24298986" cy="3275651"/>
          </a:xfrm>
        </p:grpSpPr>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593421"/>
              <a:ext cx="12192000" cy="3275651"/>
            </a:xfrm>
            <a:prstGeom prst="rect">
              <a:avLst/>
            </a:prstGeom>
          </p:spPr>
        </p:pic>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2106986" y="3593421"/>
              <a:ext cx="12192000" cy="3275651"/>
            </a:xfrm>
            <a:prstGeom prst="rect">
              <a:avLst/>
            </a:prstGeom>
          </p:spPr>
        </p:pic>
      </p:grpSp>
      <p:sp>
        <p:nvSpPr>
          <p:cNvPr id="22" name="标题 1"/>
          <p:cNvSpPr txBox="1"/>
          <p:nvPr/>
        </p:nvSpPr>
        <p:spPr>
          <a:xfrm>
            <a:off x="3621405" y="2579370"/>
            <a:ext cx="6266815" cy="13258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9600" b="1" dirty="0">
                <a:latin typeface="义启魏碑体" panose="02010601030101010101" pitchFamily="2" charset="-122"/>
                <a:ea typeface="义启魏碑体" panose="02010601030101010101" pitchFamily="2" charset="-122"/>
              </a:rPr>
              <a:t>感谢欣赏</a:t>
            </a:r>
            <a:endParaRPr lang="zh-CN" altLang="en-US" sz="9600" b="1" dirty="0">
              <a:latin typeface="义启魏碑体" panose="02010601030101010101" pitchFamily="2" charset="-122"/>
              <a:ea typeface="义启魏碑体" panose="02010601030101010101" pitchFamily="2" charset="-122"/>
            </a:endParaRPr>
          </a:p>
        </p:txBody>
      </p:sp>
      <p:sp>
        <p:nvSpPr>
          <p:cNvPr id="23" name="矩形 22"/>
          <p:cNvSpPr/>
          <p:nvPr/>
        </p:nvSpPr>
        <p:spPr>
          <a:xfrm>
            <a:off x="3583433" y="3816677"/>
            <a:ext cx="5016510" cy="411480"/>
          </a:xfrm>
          <a:prstGeom prst="rect">
            <a:avLst/>
          </a:prstGeom>
        </p:spPr>
        <p:txBody>
          <a:bodyPr wrap="square">
            <a:spAutoFit/>
          </a:bodyPr>
          <a:lstStyle/>
          <a:p>
            <a:pPr algn="ctr">
              <a:lnSpc>
                <a:spcPts val="2500"/>
              </a:lnSpc>
            </a:pPr>
            <a:endParaRPr lang="zh-CN" altLang="en-US" sz="1400" b="1" dirty="0">
              <a:latin typeface="义启魏碑体" panose="02010601030101010101" pitchFamily="2" charset="-122"/>
              <a:ea typeface="义启魏碑体" panose="02010601030101010101" pitchFamily="2" charset="-122"/>
            </a:endParaRPr>
          </a:p>
        </p:txBody>
      </p:sp>
      <p:sp>
        <p:nvSpPr>
          <p:cNvPr id="25" name="矩形 24"/>
          <p:cNvSpPr/>
          <p:nvPr/>
        </p:nvSpPr>
        <p:spPr>
          <a:xfrm>
            <a:off x="6526135" y="1007954"/>
            <a:ext cx="954107" cy="923330"/>
          </a:xfrm>
          <a:prstGeom prst="rect">
            <a:avLst/>
          </a:prstGeom>
        </p:spPr>
        <p:txBody>
          <a:bodyPr vert="eaVert" lIns="91440" tIns="45720" rIns="91440" bIns="45720" rtlCol="0" anchor="ctr">
            <a:noAutofit/>
          </a:bodyPr>
          <a:lstStyle/>
          <a:p>
            <a:pPr>
              <a:lnSpc>
                <a:spcPct val="90000"/>
              </a:lnSpc>
              <a:spcBef>
                <a:spcPct val="0"/>
              </a:spcBef>
            </a:pPr>
            <a:endParaRPr lang="zh-CN" altLang="en-US" sz="7200" dirty="0">
              <a:solidFill>
                <a:srgbClr val="385362"/>
              </a:solidFill>
              <a:latin typeface="义启魏碑体" panose="02010601030101010101" pitchFamily="2" charset="-122"/>
              <a:ea typeface="义启魏碑体" panose="02010601030101010101" pitchFamily="2"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doors dir="ver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750"/>
                                        <p:tgtEl>
                                          <p:spTgt spid="7"/>
                                        </p:tgtEl>
                                      </p:cBhvr>
                                    </p:animEffect>
                                  </p:childTnLst>
                                </p:cTn>
                              </p:par>
                            </p:childTnLst>
                          </p:cTn>
                        </p:par>
                        <p:par>
                          <p:cTn id="11" fill="hold">
                            <p:stCondLst>
                              <p:cond delay="1000"/>
                            </p:stCondLst>
                            <p:childTnLst>
                              <p:par>
                                <p:cTn id="12" presetID="16" presetClass="entr" presetSubtype="37"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arn(outVertical)">
                                      <p:cBhvr>
                                        <p:cTn id="14" dur="750"/>
                                        <p:tgtEl>
                                          <p:spTgt spid="19"/>
                                        </p:tgtEl>
                                      </p:cBhvr>
                                    </p:animEffect>
                                  </p:childTnLst>
                                </p:cTn>
                              </p:par>
                            </p:childTnLst>
                          </p:cTn>
                        </p:par>
                        <p:par>
                          <p:cTn id="15" fill="hold">
                            <p:stCondLst>
                              <p:cond delay="2000"/>
                            </p:stCondLst>
                            <p:childTnLst>
                              <p:par>
                                <p:cTn id="16" presetID="22" presetClass="entr" presetSubtype="4"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750"/>
                                        <p:tgtEl>
                                          <p:spTgt spid="13"/>
                                        </p:tgtEl>
                                      </p:cBhvr>
                                    </p:animEffect>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750"/>
                                        <p:tgtEl>
                                          <p:spTgt spid="20"/>
                                        </p:tgtEl>
                                      </p:cBhvr>
                                    </p:animEffect>
                                  </p:childTnLst>
                                </p:cTn>
                              </p:par>
                            </p:childTnLst>
                          </p:cTn>
                        </p:par>
                        <p:par>
                          <p:cTn id="23" fill="hold">
                            <p:stCondLst>
                              <p:cond delay="4000"/>
                            </p:stCondLst>
                            <p:childTnLst>
                              <p:par>
                                <p:cTn id="24" presetID="53" presetClass="entr" presetSubtype="16"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750" fill="hold"/>
                                        <p:tgtEl>
                                          <p:spTgt spid="16"/>
                                        </p:tgtEl>
                                        <p:attrNameLst>
                                          <p:attrName>ppt_w</p:attrName>
                                        </p:attrNameLst>
                                      </p:cBhvr>
                                      <p:tavLst>
                                        <p:tav tm="0">
                                          <p:val>
                                            <p:fltVal val="0"/>
                                          </p:val>
                                        </p:tav>
                                        <p:tav tm="100000">
                                          <p:val>
                                            <p:strVal val="#ppt_w"/>
                                          </p:val>
                                        </p:tav>
                                      </p:tavLst>
                                    </p:anim>
                                    <p:anim calcmode="lin" valueType="num">
                                      <p:cBhvr>
                                        <p:cTn id="27" dur="750" fill="hold"/>
                                        <p:tgtEl>
                                          <p:spTgt spid="16"/>
                                        </p:tgtEl>
                                        <p:attrNameLst>
                                          <p:attrName>ppt_h</p:attrName>
                                        </p:attrNameLst>
                                      </p:cBhvr>
                                      <p:tavLst>
                                        <p:tav tm="0">
                                          <p:val>
                                            <p:fltVal val="0"/>
                                          </p:val>
                                        </p:tav>
                                        <p:tav tm="100000">
                                          <p:val>
                                            <p:strVal val="#ppt_h"/>
                                          </p:val>
                                        </p:tav>
                                      </p:tavLst>
                                    </p:anim>
                                    <p:animEffect transition="in" filter="fade">
                                      <p:cBhvr>
                                        <p:cTn id="28" dur="750"/>
                                        <p:tgtEl>
                                          <p:spTgt spid="16"/>
                                        </p:tgtEl>
                                      </p:cBhvr>
                                    </p:animEffect>
                                  </p:childTnLst>
                                </p:cTn>
                              </p:par>
                            </p:childTnLst>
                          </p:cTn>
                        </p:par>
                        <p:par>
                          <p:cTn id="29" fill="hold">
                            <p:stCondLst>
                              <p:cond delay="5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750"/>
                                        <p:tgtEl>
                                          <p:spTgt spid="1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750" fill="hold"/>
                                        <p:tgtEl>
                                          <p:spTgt spid="25"/>
                                        </p:tgtEl>
                                        <p:attrNameLst>
                                          <p:attrName>ppt_w</p:attrName>
                                        </p:attrNameLst>
                                      </p:cBhvr>
                                      <p:tavLst>
                                        <p:tav tm="0">
                                          <p:val>
                                            <p:fltVal val="0"/>
                                          </p:val>
                                        </p:tav>
                                        <p:tav tm="100000">
                                          <p:val>
                                            <p:strVal val="#ppt_w"/>
                                          </p:val>
                                        </p:tav>
                                      </p:tavLst>
                                    </p:anim>
                                    <p:anim calcmode="lin" valueType="num">
                                      <p:cBhvr>
                                        <p:cTn id="36" dur="750" fill="hold"/>
                                        <p:tgtEl>
                                          <p:spTgt spid="25"/>
                                        </p:tgtEl>
                                        <p:attrNameLst>
                                          <p:attrName>ppt_h</p:attrName>
                                        </p:attrNameLst>
                                      </p:cBhvr>
                                      <p:tavLst>
                                        <p:tav tm="0">
                                          <p:val>
                                            <p:fltVal val="0"/>
                                          </p:val>
                                        </p:tav>
                                        <p:tav tm="100000">
                                          <p:val>
                                            <p:strVal val="#ppt_h"/>
                                          </p:val>
                                        </p:tav>
                                      </p:tavLst>
                                    </p:anim>
                                    <p:animEffect transition="in" filter="fade">
                                      <p:cBhvr>
                                        <p:cTn id="37" dur="750"/>
                                        <p:tgtEl>
                                          <p:spTgt spid="25"/>
                                        </p:tgtEl>
                                      </p:cBhvr>
                                    </p:animEffect>
                                  </p:childTnLst>
                                </p:cTn>
                              </p:par>
                            </p:childTnLst>
                          </p:cTn>
                        </p:par>
                        <p:par>
                          <p:cTn id="38" fill="hold">
                            <p:stCondLst>
                              <p:cond delay="6000"/>
                            </p:stCondLst>
                            <p:childTnLst>
                              <p:par>
                                <p:cTn id="39" presetID="16" presetClass="entr" presetSubtype="37"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arn(outVertical)">
                                      <p:cBhvr>
                                        <p:cTn id="41" dur="750"/>
                                        <p:tgtEl>
                                          <p:spTgt spid="22"/>
                                        </p:tgtEl>
                                      </p:cBhvr>
                                    </p:animEffect>
                                  </p:childTnLst>
                                </p:cTn>
                              </p:par>
                            </p:childTnLst>
                          </p:cTn>
                        </p:par>
                        <p:par>
                          <p:cTn id="42" fill="hold">
                            <p:stCondLst>
                              <p:cond delay="7000"/>
                            </p:stCondLst>
                            <p:childTnLst>
                              <p:par>
                                <p:cTn id="43" presetID="14" presetClass="entr" presetSubtype="1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randombar(horizontal)">
                                      <p:cBhvr>
                                        <p:cTn id="45" dur="750"/>
                                        <p:tgtEl>
                                          <p:spTgt spid="23"/>
                                        </p:tgtEl>
                                      </p:cBhvr>
                                    </p:animEffect>
                                  </p:childTnLst>
                                </p:cTn>
                              </p:par>
                            </p:childTnLst>
                          </p:cTn>
                        </p:par>
                        <p:par>
                          <p:cTn id="46" fill="hold">
                            <p:stCondLst>
                              <p:cond delay="8000"/>
                            </p:stCondLst>
                            <p:childTnLst>
                              <p:par>
                                <p:cTn id="47" presetID="2" presetClass="entr" presetSubtype="8"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750" fill="hold"/>
                                        <p:tgtEl>
                                          <p:spTgt spid="15"/>
                                        </p:tgtEl>
                                        <p:attrNameLst>
                                          <p:attrName>ppt_x</p:attrName>
                                        </p:attrNameLst>
                                      </p:cBhvr>
                                      <p:tavLst>
                                        <p:tav tm="0">
                                          <p:val>
                                            <p:strVal val="0-#ppt_w/2"/>
                                          </p:val>
                                        </p:tav>
                                        <p:tav tm="100000">
                                          <p:val>
                                            <p:strVal val="#ppt_x"/>
                                          </p:val>
                                        </p:tav>
                                      </p:tavLst>
                                    </p:anim>
                                    <p:anim calcmode="lin" valueType="num">
                                      <p:cBhvr additive="base">
                                        <p:cTn id="50"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4" y="0"/>
            <a:ext cx="1468352" cy="6858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792" y="-95026"/>
            <a:ext cx="4407472" cy="3303661"/>
          </a:xfrm>
          <a:prstGeom prst="rect">
            <a:avLst/>
          </a:prstGeom>
        </p:spPr>
      </p:pic>
      <p:grpSp>
        <p:nvGrpSpPr>
          <p:cNvPr id="2" name="组合 1"/>
          <p:cNvGrpSpPr/>
          <p:nvPr/>
        </p:nvGrpSpPr>
        <p:grpSpPr>
          <a:xfrm>
            <a:off x="2515235" y="1918335"/>
            <a:ext cx="859790" cy="4572000"/>
            <a:chOff x="2515197" y="1918136"/>
            <a:chExt cx="859663" cy="3977005"/>
          </a:xfrm>
        </p:grpSpPr>
        <p:sp>
          <p:nvSpPr>
            <p:cNvPr id="51" name="文本框 50"/>
            <p:cNvSpPr txBox="1"/>
            <p:nvPr/>
          </p:nvSpPr>
          <p:spPr>
            <a:xfrm>
              <a:off x="2674695" y="2753161"/>
              <a:ext cx="551733" cy="3141980"/>
            </a:xfrm>
            <a:prstGeom prst="rect">
              <a:avLst/>
            </a:prstGeom>
            <a:noFill/>
          </p:spPr>
          <p:txBody>
            <a:bodyPr vert="eaVert" wrap="square" rtlCol="0">
              <a:spAutoFit/>
            </a:bodyPr>
            <a:lstStyle/>
            <a:p>
              <a:r>
                <a:rPr lang="zh-CN" altLang="en-US" sz="2400" b="1" spc="600" dirty="0">
                  <a:latin typeface="义启魏碑体" panose="02010601030101010101" pitchFamily="2" charset="-122"/>
                  <a:ea typeface="义启魏碑体" panose="02010601030101010101" pitchFamily="2" charset="-122"/>
                </a:rPr>
                <a:t>背景及意义</a:t>
              </a:r>
              <a:endParaRPr lang="zh-CN" altLang="en-US" sz="2400" b="1" spc="600" dirty="0">
                <a:latin typeface="义启魏碑体" panose="02010601030101010101" pitchFamily="2" charset="-122"/>
                <a:ea typeface="义启魏碑体" panose="02010601030101010101" pitchFamily="2" charset="-122"/>
              </a:endParaRPr>
            </a:p>
          </p:txBody>
        </p:sp>
        <p:sp>
          <p:nvSpPr>
            <p:cNvPr id="12" name="文本框 11"/>
            <p:cNvSpPr txBox="1"/>
            <p:nvPr/>
          </p:nvSpPr>
          <p:spPr>
            <a:xfrm>
              <a:off x="2515197" y="1918136"/>
              <a:ext cx="859663" cy="498606"/>
            </a:xfrm>
            <a:prstGeom prst="rect">
              <a:avLst/>
            </a:prstGeom>
            <a:noFill/>
          </p:spPr>
          <p:txBody>
            <a:bodyPr vert="eaVert" wrap="square" rtlCol="0">
              <a:spAutoFit/>
            </a:bodyPr>
            <a:lstStyle/>
            <a:p>
              <a:r>
                <a:rPr lang="zh-CN" altLang="en-US" sz="4400" b="1" dirty="0">
                  <a:latin typeface="义启魏碑体" panose="02010601030101010101" pitchFamily="2" charset="-122"/>
                  <a:ea typeface="义启魏碑体" panose="02010601030101010101" pitchFamily="2" charset="-122"/>
                </a:rPr>
                <a:t>壹</a:t>
              </a:r>
              <a:endParaRPr lang="zh-CN" altLang="en-US" sz="4400" b="1" dirty="0">
                <a:latin typeface="义启魏碑体" panose="02010601030101010101" pitchFamily="2" charset="-122"/>
                <a:ea typeface="义启魏碑体" panose="02010601030101010101" pitchFamily="2" charset="-122"/>
              </a:endParaRPr>
            </a:p>
          </p:txBody>
        </p:sp>
      </p:grpSp>
      <p:grpSp>
        <p:nvGrpSpPr>
          <p:cNvPr id="3" name="组合 2"/>
          <p:cNvGrpSpPr/>
          <p:nvPr/>
        </p:nvGrpSpPr>
        <p:grpSpPr>
          <a:xfrm>
            <a:off x="4253865" y="1927225"/>
            <a:ext cx="859790" cy="4732655"/>
            <a:chOff x="4254033" y="1926984"/>
            <a:chExt cx="859742" cy="4284980"/>
          </a:xfrm>
        </p:grpSpPr>
        <p:sp>
          <p:nvSpPr>
            <p:cNvPr id="94" name="文本框 93"/>
            <p:cNvSpPr txBox="1"/>
            <p:nvPr/>
          </p:nvSpPr>
          <p:spPr>
            <a:xfrm>
              <a:off x="4333455" y="2753119"/>
              <a:ext cx="551784" cy="3458845"/>
            </a:xfrm>
            <a:prstGeom prst="rect">
              <a:avLst/>
            </a:prstGeom>
            <a:noFill/>
          </p:spPr>
          <p:txBody>
            <a:bodyPr vert="eaVert" wrap="square" rtlCol="0">
              <a:spAutoFit/>
            </a:bodyPr>
            <a:lstStyle/>
            <a:p>
              <a:r>
                <a:rPr lang="en-US" altLang="zh-CN" sz="2400" b="1" spc="600" dirty="0">
                  <a:latin typeface="义启魏碑体" panose="02010601030101010101" pitchFamily="2" charset="-122"/>
                  <a:ea typeface="义启魏碑体" panose="02010601030101010101" pitchFamily="2" charset="-122"/>
                </a:rPr>
                <a:t>springboot</a:t>
              </a:r>
              <a:r>
                <a:rPr lang="zh-CN" altLang="en-US" sz="2400" b="1" spc="600" dirty="0">
                  <a:latin typeface="义启魏碑体" panose="02010601030101010101" pitchFamily="2" charset="-122"/>
                  <a:ea typeface="义启魏碑体" panose="02010601030101010101" pitchFamily="2" charset="-122"/>
                </a:rPr>
                <a:t>框架介绍</a:t>
              </a:r>
              <a:endParaRPr lang="zh-CN" altLang="en-US" sz="2400" b="1" spc="600" dirty="0">
                <a:latin typeface="义启魏碑体" panose="02010601030101010101" pitchFamily="2" charset="-122"/>
                <a:ea typeface="义启魏碑体" panose="02010601030101010101" pitchFamily="2" charset="-122"/>
              </a:endParaRPr>
            </a:p>
          </p:txBody>
        </p:sp>
        <p:sp>
          <p:nvSpPr>
            <p:cNvPr id="55" name="文本框 54"/>
            <p:cNvSpPr txBox="1"/>
            <p:nvPr/>
          </p:nvSpPr>
          <p:spPr>
            <a:xfrm>
              <a:off x="4254033" y="1926984"/>
              <a:ext cx="859742" cy="498606"/>
            </a:xfrm>
            <a:prstGeom prst="rect">
              <a:avLst/>
            </a:prstGeom>
            <a:noFill/>
          </p:spPr>
          <p:txBody>
            <a:bodyPr vert="eaVert" wrap="square" rtlCol="0">
              <a:spAutoFit/>
            </a:bodyPr>
            <a:lstStyle/>
            <a:p>
              <a:r>
                <a:rPr lang="zh-CN" altLang="en-US" sz="4400" b="1" dirty="0">
                  <a:latin typeface="义启魏碑体" panose="02010601030101010101" pitchFamily="2" charset="-122"/>
                  <a:ea typeface="义启魏碑体" panose="02010601030101010101" pitchFamily="2" charset="-122"/>
                </a:rPr>
                <a:t>贰</a:t>
              </a:r>
              <a:endParaRPr lang="zh-CN" altLang="en-US" sz="4400" b="1" dirty="0">
                <a:latin typeface="义启魏碑体" panose="02010601030101010101" pitchFamily="2" charset="-122"/>
                <a:ea typeface="义启魏碑体" panose="02010601030101010101" pitchFamily="2" charset="-122"/>
              </a:endParaRPr>
            </a:p>
          </p:txBody>
        </p:sp>
      </p:grpSp>
      <p:grpSp>
        <p:nvGrpSpPr>
          <p:cNvPr id="4" name="组合 3"/>
          <p:cNvGrpSpPr/>
          <p:nvPr/>
        </p:nvGrpSpPr>
        <p:grpSpPr>
          <a:xfrm>
            <a:off x="5991860" y="2148841"/>
            <a:ext cx="859790" cy="5096508"/>
            <a:chOff x="5987395" y="1825160"/>
            <a:chExt cx="860135" cy="2582197"/>
          </a:xfrm>
        </p:grpSpPr>
        <p:sp>
          <p:nvSpPr>
            <p:cNvPr id="137" name="文本框 136"/>
            <p:cNvSpPr txBox="1"/>
            <p:nvPr/>
          </p:nvSpPr>
          <p:spPr>
            <a:xfrm>
              <a:off x="6141763" y="2204800"/>
              <a:ext cx="552036" cy="2202557"/>
            </a:xfrm>
            <a:prstGeom prst="rect">
              <a:avLst/>
            </a:prstGeom>
            <a:noFill/>
          </p:spPr>
          <p:txBody>
            <a:bodyPr vert="eaVert" wrap="square" rtlCol="0">
              <a:spAutoFit/>
            </a:bodyPr>
            <a:lstStyle/>
            <a:p>
              <a:r>
                <a:rPr lang="zh-CN" altLang="en-US" sz="2400" b="1" spc="600" dirty="0">
                  <a:latin typeface="义启魏碑体" panose="02010601030101010101" pitchFamily="2" charset="-122"/>
                  <a:ea typeface="义启魏碑体" panose="02010601030101010101" pitchFamily="2" charset="-122"/>
                </a:rPr>
                <a:t>系统分析</a:t>
              </a:r>
              <a:endParaRPr lang="zh-CN" altLang="en-US" sz="2400" b="1" spc="600" dirty="0">
                <a:latin typeface="义启魏碑体" panose="02010601030101010101" pitchFamily="2" charset="-122"/>
                <a:ea typeface="义启魏碑体" panose="02010601030101010101" pitchFamily="2" charset="-122"/>
              </a:endParaRPr>
            </a:p>
          </p:txBody>
        </p:sp>
        <p:sp>
          <p:nvSpPr>
            <p:cNvPr id="98" name="文本框 97"/>
            <p:cNvSpPr txBox="1"/>
            <p:nvPr/>
          </p:nvSpPr>
          <p:spPr>
            <a:xfrm>
              <a:off x="5987395" y="1825160"/>
              <a:ext cx="860135" cy="498606"/>
            </a:xfrm>
            <a:prstGeom prst="rect">
              <a:avLst/>
            </a:prstGeom>
            <a:noFill/>
          </p:spPr>
          <p:txBody>
            <a:bodyPr vert="eaVert" wrap="square" rtlCol="0">
              <a:spAutoFit/>
            </a:bodyPr>
            <a:lstStyle/>
            <a:p>
              <a:r>
                <a:rPr lang="zh-CN" altLang="en-US" sz="4400" b="1" dirty="0">
                  <a:latin typeface="义启魏碑体" panose="02010601030101010101" pitchFamily="2" charset="-122"/>
                  <a:ea typeface="义启魏碑体" panose="02010601030101010101" pitchFamily="2" charset="-122"/>
                </a:rPr>
                <a:t>叁</a:t>
              </a:r>
              <a:endParaRPr lang="zh-CN" altLang="en-US" sz="4400" b="1" dirty="0">
                <a:latin typeface="义启魏碑体" panose="02010601030101010101" pitchFamily="2" charset="-122"/>
                <a:ea typeface="义启魏碑体" panose="02010601030101010101" pitchFamily="2" charset="-122"/>
              </a:endParaRPr>
            </a:p>
          </p:txBody>
        </p:sp>
      </p:grpSp>
      <p:grpSp>
        <p:nvGrpSpPr>
          <p:cNvPr id="7" name="组合 6"/>
          <p:cNvGrpSpPr/>
          <p:nvPr/>
        </p:nvGrpSpPr>
        <p:grpSpPr>
          <a:xfrm>
            <a:off x="7762875" y="1936750"/>
            <a:ext cx="859790" cy="4188460"/>
            <a:chOff x="7761153" y="1936639"/>
            <a:chExt cx="841809" cy="2532524"/>
          </a:xfrm>
        </p:grpSpPr>
        <p:sp>
          <p:nvSpPr>
            <p:cNvPr id="180" name="文本框 179"/>
            <p:cNvSpPr txBox="1"/>
            <p:nvPr/>
          </p:nvSpPr>
          <p:spPr>
            <a:xfrm>
              <a:off x="7911462" y="2659826"/>
              <a:ext cx="540275" cy="1809337"/>
            </a:xfrm>
            <a:prstGeom prst="rect">
              <a:avLst/>
            </a:prstGeom>
            <a:noFill/>
          </p:spPr>
          <p:txBody>
            <a:bodyPr vert="eaVert" wrap="square" rtlCol="0">
              <a:spAutoFit/>
            </a:bodyPr>
            <a:lstStyle/>
            <a:p>
              <a:r>
                <a:rPr lang="zh-CN" altLang="en-US" sz="2400" b="1" spc="600" dirty="0">
                  <a:latin typeface="义启魏碑体" panose="02010601030101010101" pitchFamily="2" charset="-122"/>
                  <a:ea typeface="义启魏碑体" panose="02010601030101010101" pitchFamily="2" charset="-122"/>
                </a:rPr>
                <a:t>结论</a:t>
              </a:r>
              <a:endParaRPr lang="zh-CN" altLang="en-US" sz="2400" b="1" spc="600" dirty="0">
                <a:latin typeface="义启魏碑体" panose="02010601030101010101" pitchFamily="2" charset="-122"/>
                <a:ea typeface="义启魏碑体" panose="02010601030101010101" pitchFamily="2" charset="-122"/>
              </a:endParaRPr>
            </a:p>
          </p:txBody>
        </p:sp>
        <p:sp>
          <p:nvSpPr>
            <p:cNvPr id="141" name="文本框 140"/>
            <p:cNvSpPr txBox="1"/>
            <p:nvPr/>
          </p:nvSpPr>
          <p:spPr>
            <a:xfrm>
              <a:off x="7761153" y="1936639"/>
              <a:ext cx="841809" cy="498606"/>
            </a:xfrm>
            <a:prstGeom prst="rect">
              <a:avLst/>
            </a:prstGeom>
            <a:noFill/>
          </p:spPr>
          <p:txBody>
            <a:bodyPr vert="eaVert" wrap="square" rtlCol="0">
              <a:spAutoFit/>
            </a:bodyPr>
            <a:lstStyle/>
            <a:p>
              <a:r>
                <a:rPr lang="zh-CN" altLang="en-US" sz="4400" b="1" dirty="0">
                  <a:latin typeface="义启魏碑体" panose="02010601030101010101" pitchFamily="2" charset="-122"/>
                  <a:ea typeface="义启魏碑体" panose="02010601030101010101" pitchFamily="2" charset="-122"/>
                </a:rPr>
                <a:t>肆</a:t>
              </a:r>
              <a:endParaRPr lang="zh-CN" altLang="en-US" sz="4400" b="1" dirty="0">
                <a:latin typeface="义启魏碑体" panose="02010601030101010101" pitchFamily="2" charset="-122"/>
                <a:ea typeface="义启魏碑体" panose="02010601030101010101" pitchFamily="2" charset="-122"/>
              </a:endParaRPr>
            </a:p>
          </p:txBody>
        </p:sp>
      </p:grpSp>
      <p:pic>
        <p:nvPicPr>
          <p:cNvPr id="183" name="图片 1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58" y="5690390"/>
            <a:ext cx="2346066" cy="1092991"/>
          </a:xfrm>
          <a:prstGeom prst="rect">
            <a:avLst/>
          </a:prstGeom>
        </p:spPr>
      </p:pic>
      <p:pic>
        <p:nvPicPr>
          <p:cNvPr id="187" name="图片 1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95749" y="4657501"/>
            <a:ext cx="8096250" cy="2295525"/>
          </a:xfrm>
          <a:prstGeom prst="rect">
            <a:avLst/>
          </a:prstGeom>
        </p:spPr>
      </p:pic>
      <p:sp>
        <p:nvSpPr>
          <p:cNvPr id="188" name="文本框 187"/>
          <p:cNvSpPr txBox="1"/>
          <p:nvPr/>
        </p:nvSpPr>
        <p:spPr>
          <a:xfrm>
            <a:off x="9475143" y="752522"/>
            <a:ext cx="1846659" cy="498606"/>
          </a:xfrm>
          <a:prstGeom prst="rect">
            <a:avLst/>
          </a:prstGeom>
          <a:noFill/>
        </p:spPr>
        <p:txBody>
          <a:bodyPr vert="eaVert" wrap="square" rtlCol="0">
            <a:spAutoFit/>
          </a:bodyPr>
          <a:lstStyle/>
          <a:p>
            <a:r>
              <a:rPr lang="zh-CN" altLang="en-US" sz="5400" b="1" dirty="0">
                <a:latin typeface="义启魏碑体" panose="02010601030101010101" pitchFamily="2" charset="-122"/>
                <a:ea typeface="义启魏碑体" panose="02010601030101010101" pitchFamily="2" charset="-122"/>
              </a:rPr>
              <a:t>目录</a:t>
            </a:r>
            <a:endParaRPr lang="zh-CN" altLang="en-US" sz="5400" b="1" dirty="0">
              <a:latin typeface="义启魏碑体" panose="02010601030101010101" pitchFamily="2" charset="-122"/>
              <a:ea typeface="义启魏碑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flip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750"/>
                                        <p:tgtEl>
                                          <p:spTgt spid="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87"/>
                                        </p:tgtEl>
                                        <p:attrNameLst>
                                          <p:attrName>style.visibility</p:attrName>
                                        </p:attrNameLst>
                                      </p:cBhvr>
                                      <p:to>
                                        <p:strVal val="visible"/>
                                      </p:to>
                                    </p:set>
                                    <p:animEffect transition="in" filter="wipe(left)">
                                      <p:cBhvr>
                                        <p:cTn id="11" dur="750"/>
                                        <p:tgtEl>
                                          <p:spTgt spid="187"/>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83"/>
                                        </p:tgtEl>
                                        <p:attrNameLst>
                                          <p:attrName>style.visibility</p:attrName>
                                        </p:attrNameLst>
                                      </p:cBhvr>
                                      <p:to>
                                        <p:strVal val="visible"/>
                                      </p:to>
                                    </p:set>
                                    <p:anim calcmode="lin" valueType="num">
                                      <p:cBhvr additive="base">
                                        <p:cTn id="15" dur="750" fill="hold"/>
                                        <p:tgtEl>
                                          <p:spTgt spid="183"/>
                                        </p:tgtEl>
                                        <p:attrNameLst>
                                          <p:attrName>ppt_x</p:attrName>
                                        </p:attrNameLst>
                                      </p:cBhvr>
                                      <p:tavLst>
                                        <p:tav tm="0">
                                          <p:val>
                                            <p:strVal val="0-#ppt_w/2"/>
                                          </p:val>
                                        </p:tav>
                                        <p:tav tm="100000">
                                          <p:val>
                                            <p:strVal val="#ppt_x"/>
                                          </p:val>
                                        </p:tav>
                                      </p:tavLst>
                                    </p:anim>
                                    <p:anim calcmode="lin" valueType="num">
                                      <p:cBhvr additive="base">
                                        <p:cTn id="16" dur="750" fill="hold"/>
                                        <p:tgtEl>
                                          <p:spTgt spid="183"/>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53" presetClass="entr" presetSubtype="16"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750" fill="hold"/>
                                        <p:tgtEl>
                                          <p:spTgt spid="9"/>
                                        </p:tgtEl>
                                        <p:attrNameLst>
                                          <p:attrName>ppt_w</p:attrName>
                                        </p:attrNameLst>
                                      </p:cBhvr>
                                      <p:tavLst>
                                        <p:tav tm="0">
                                          <p:val>
                                            <p:fltVal val="0"/>
                                          </p:val>
                                        </p:tav>
                                        <p:tav tm="100000">
                                          <p:val>
                                            <p:strVal val="#ppt_w"/>
                                          </p:val>
                                        </p:tav>
                                      </p:tavLst>
                                    </p:anim>
                                    <p:anim calcmode="lin" valueType="num">
                                      <p:cBhvr>
                                        <p:cTn id="21" dur="750" fill="hold"/>
                                        <p:tgtEl>
                                          <p:spTgt spid="9"/>
                                        </p:tgtEl>
                                        <p:attrNameLst>
                                          <p:attrName>ppt_h</p:attrName>
                                        </p:attrNameLst>
                                      </p:cBhvr>
                                      <p:tavLst>
                                        <p:tav tm="0">
                                          <p:val>
                                            <p:fltVal val="0"/>
                                          </p:val>
                                        </p:tav>
                                        <p:tav tm="100000">
                                          <p:val>
                                            <p:strVal val="#ppt_h"/>
                                          </p:val>
                                        </p:tav>
                                      </p:tavLst>
                                    </p:anim>
                                    <p:animEffect transition="in" filter="fade">
                                      <p:cBhvr>
                                        <p:cTn id="22" dur="750"/>
                                        <p:tgtEl>
                                          <p:spTgt spid="9"/>
                                        </p:tgtEl>
                                      </p:cBhvr>
                                    </p:animEffect>
                                  </p:childTnLst>
                                </p:cTn>
                              </p:par>
                            </p:childTnLst>
                          </p:cTn>
                        </p:par>
                        <p:par>
                          <p:cTn id="23" fill="hold">
                            <p:stCondLst>
                              <p:cond delay="4000"/>
                            </p:stCondLst>
                            <p:childTnLst>
                              <p:par>
                                <p:cTn id="24" presetID="14" presetClass="entr" presetSubtype="10" fill="hold" grpId="0" nodeType="afterEffect">
                                  <p:stCondLst>
                                    <p:cond delay="0"/>
                                  </p:stCondLst>
                                  <p:childTnLst>
                                    <p:set>
                                      <p:cBhvr>
                                        <p:cTn id="25" dur="1" fill="hold">
                                          <p:stCondLst>
                                            <p:cond delay="0"/>
                                          </p:stCondLst>
                                        </p:cTn>
                                        <p:tgtEl>
                                          <p:spTgt spid="188"/>
                                        </p:tgtEl>
                                        <p:attrNameLst>
                                          <p:attrName>style.visibility</p:attrName>
                                        </p:attrNameLst>
                                      </p:cBhvr>
                                      <p:to>
                                        <p:strVal val="visible"/>
                                      </p:to>
                                    </p:set>
                                    <p:animEffect transition="in" filter="randombar(horizontal)">
                                      <p:cBhvr>
                                        <p:cTn id="26" dur="750"/>
                                        <p:tgtEl>
                                          <p:spTgt spid="188"/>
                                        </p:tgtEl>
                                      </p:cBhvr>
                                    </p:animEffect>
                                  </p:childTnLst>
                                </p:cTn>
                              </p:par>
                            </p:childTnLst>
                          </p:cTn>
                        </p:par>
                        <p:par>
                          <p:cTn id="27" fill="hold">
                            <p:stCondLst>
                              <p:cond delay="5000"/>
                            </p:stCondLst>
                            <p:childTnLst>
                              <p:par>
                                <p:cTn id="28" presetID="42" presetClass="entr" presetSubtype="0"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5585" y="-393700"/>
            <a:ext cx="12192000" cy="68580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647" y="0"/>
            <a:ext cx="1468352" cy="68580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4300" y="2698179"/>
            <a:ext cx="10723647" cy="502505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900" y="326614"/>
            <a:ext cx="2501900" cy="818268"/>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375" y="418981"/>
            <a:ext cx="911225" cy="699207"/>
          </a:xfrm>
          <a:prstGeom prst="rect">
            <a:avLst/>
          </a:prstGeom>
        </p:spPr>
      </p:pic>
      <p:grpSp>
        <p:nvGrpSpPr>
          <p:cNvPr id="14" name="组合 13"/>
          <p:cNvGrpSpPr/>
          <p:nvPr/>
        </p:nvGrpSpPr>
        <p:grpSpPr>
          <a:xfrm>
            <a:off x="163195" y="540385"/>
            <a:ext cx="10560050" cy="5477510"/>
            <a:chOff x="9189346" y="-791360"/>
            <a:chExt cx="1440069" cy="5477510"/>
          </a:xfrm>
        </p:grpSpPr>
        <p:sp>
          <p:nvSpPr>
            <p:cNvPr id="15" name="文本框 14"/>
            <p:cNvSpPr txBox="1"/>
            <p:nvPr/>
          </p:nvSpPr>
          <p:spPr>
            <a:xfrm>
              <a:off x="9787980" y="2679302"/>
              <a:ext cx="795869" cy="645160"/>
            </a:xfrm>
            <a:prstGeom prst="rect">
              <a:avLst/>
            </a:prstGeom>
            <a:noFill/>
          </p:spPr>
          <p:txBody>
            <a:bodyPr vert="horz" wrap="square" rtlCol="0">
              <a:spAutoFit/>
            </a:bodyPr>
            <a:lstStyle/>
            <a:p>
              <a:pPr algn="r"/>
              <a:endParaRPr lang="zh-CN" altLang="en-US" sz="3600" b="1" spc="600" dirty="0">
                <a:latin typeface="义启魏碑体" panose="02010601030101010101" pitchFamily="2" charset="-122"/>
                <a:ea typeface="义启魏碑体" panose="02010601030101010101" pitchFamily="2" charset="-122"/>
              </a:endParaRPr>
            </a:p>
          </p:txBody>
        </p:sp>
        <p:sp>
          <p:nvSpPr>
            <p:cNvPr id="16" name="文本框 8"/>
            <p:cNvSpPr txBox="1"/>
            <p:nvPr/>
          </p:nvSpPr>
          <p:spPr>
            <a:xfrm>
              <a:off x="9189346" y="-791360"/>
              <a:ext cx="1440069" cy="5477510"/>
            </a:xfrm>
            <a:prstGeom prst="rect">
              <a:avLst/>
            </a:prstGeom>
            <a:noFill/>
            <a:ln w="9525">
              <a:noFill/>
            </a:ln>
          </p:spPr>
          <p:txBody>
            <a:bodyPr vert="horz" wrap="square" anchor="t">
              <a:spAutoFit/>
            </a:bodyPr>
            <a:lstStyle>
              <a:defPPr>
                <a:defRPr lang="zh-CN"/>
              </a:defPPr>
              <a:lvl1pPr>
                <a:lnSpc>
                  <a:spcPts val="1800"/>
                </a:lnSpc>
                <a:defRPr sz="1200">
                  <a:solidFill>
                    <a:schemeClr val="tx1">
                      <a:lumMod val="85000"/>
                      <a:lumOff val="15000"/>
                    </a:schemeClr>
                  </a:solidFill>
                  <a:latin typeface="方正字迹-曾正国楷体简体" panose="02010600010101010101" pitchFamily="2" charset="-122"/>
                  <a:ea typeface="方正字迹-曾正国楷体简体" panose="02010600010101010101" pitchFamily="2" charset="-122"/>
                </a:defRPr>
              </a:lvl1pPr>
            </a:lstStyle>
            <a:p>
              <a:pPr algn="l">
                <a:lnSpc>
                  <a:spcPts val="3000"/>
                </a:lnSpc>
              </a:pPr>
              <a:r>
                <a:rPr lang="en-US" sz="2000" dirty="0">
                  <a:latin typeface="宋体" panose="02010600030101010101" pitchFamily="2" charset="-122"/>
                  <a:ea typeface="宋体" panose="02010600030101010101" pitchFamily="2" charset="-122"/>
                  <a:cs typeface="宋体" panose="02010600030101010101" pitchFamily="2" charset="-122"/>
                  <a:sym typeface="FZHei-B01S" panose="02010601030101010101" pitchFamily="2" charset="-122"/>
                </a:rPr>
                <a:t>  </a:t>
              </a:r>
              <a:r>
                <a:rPr sz="2000" dirty="0">
                  <a:latin typeface="宋体" panose="02010600030101010101" pitchFamily="2" charset="-122"/>
                  <a:ea typeface="宋体" panose="02010600030101010101" pitchFamily="2" charset="-122"/>
                  <a:cs typeface="宋体" panose="02010600030101010101" pitchFamily="2" charset="-122"/>
                  <a:sym typeface="FZHei-B01S" panose="02010601030101010101" pitchFamily="2" charset="-122"/>
                </a:rPr>
                <a:t>随着现代社会中各行各业之间的竞争越来越激烈，普通中小型企业想要在这激烈竞争中生存下来，那么就需要企业不断的完善自身，提高自己的学习和创新能力，从而提高自身响应速度,利用拥有的知识和资源来尽可能的降低产品成本,增强自身生存能力。现代社会已经步入产业信息化、经济全球化的时代，企业的生存与发展更加的取决于组织的灵活性和协作性，几家甚至是多家企业共同协作,相互促进共同发展,而这时各个企业之间就需要有一个现代化的管理平台,有助于企业之间的交流与产业资金的流通，是企业的协作性和灵活性得到提高。</a:t>
              </a:r>
              <a:endParaRPr sz="2000" dirty="0">
                <a:latin typeface="宋体" panose="02010600030101010101" pitchFamily="2" charset="-122"/>
                <a:ea typeface="宋体" panose="02010600030101010101" pitchFamily="2" charset="-122"/>
                <a:cs typeface="宋体" panose="02010600030101010101" pitchFamily="2" charset="-122"/>
                <a:sym typeface="FZHei-B01S" panose="02010601030101010101" pitchFamily="2" charset="-122"/>
              </a:endParaRPr>
            </a:p>
            <a:p>
              <a:pPr algn="l">
                <a:lnSpc>
                  <a:spcPts val="3000"/>
                </a:lnSpc>
              </a:pPr>
              <a:r>
                <a:rPr sz="2000" dirty="0">
                  <a:latin typeface="宋体" panose="02010600030101010101" pitchFamily="2" charset="-122"/>
                  <a:ea typeface="宋体" panose="02010600030101010101" pitchFamily="2" charset="-122"/>
                  <a:cs typeface="宋体" panose="02010600030101010101" pitchFamily="2" charset="-122"/>
                  <a:sym typeface="FZHei-B01S" panose="02010601030101010101" pitchFamily="2" charset="-122"/>
                </a:rPr>
                <a:t>本员工日志管理信息系统的主要功能体现在公司员工的基本信息的统计，员工的任务分配，员工任务完成情况的统计和员工日志的书写。企业管理者可以通过这个系统利用物联网对下属员工发配任务;这样员工也能明确自己一天要完成的工作，同时员工也能随时在网上记录和反映自己的工作情况。</a:t>
              </a:r>
              <a:endParaRPr sz="2000" dirty="0">
                <a:latin typeface="宋体" panose="02010600030101010101" pitchFamily="2" charset="-122"/>
                <a:ea typeface="宋体" panose="02010600030101010101" pitchFamily="2" charset="-122"/>
                <a:cs typeface="宋体" panose="02010600030101010101" pitchFamily="2" charset="-122"/>
                <a:sym typeface="FZHei-B01S" panose="02010601030101010101" pitchFamily="2" charset="-122"/>
              </a:endParaRPr>
            </a:p>
            <a:p>
              <a:pPr algn="l">
                <a:lnSpc>
                  <a:spcPts val="3000"/>
                </a:lnSpc>
              </a:pPr>
              <a:r>
                <a:rPr lang="en-US" sz="2000" dirty="0">
                  <a:latin typeface="宋体" panose="02010600030101010101" pitchFamily="2" charset="-122"/>
                  <a:ea typeface="宋体" panose="02010600030101010101" pitchFamily="2" charset="-122"/>
                  <a:cs typeface="宋体" panose="02010600030101010101" pitchFamily="2" charset="-122"/>
                  <a:sym typeface="FZHei-B01S" panose="02010601030101010101" pitchFamily="2" charset="-122"/>
                </a:rPr>
                <a:t>  </a:t>
              </a:r>
              <a:r>
                <a:rPr sz="2000" dirty="0">
                  <a:latin typeface="宋体" panose="02010600030101010101" pitchFamily="2" charset="-122"/>
                  <a:ea typeface="宋体" panose="02010600030101010101" pitchFamily="2" charset="-122"/>
                  <a:cs typeface="宋体" panose="02010600030101010101" pitchFamily="2" charset="-122"/>
                  <a:sym typeface="FZHei-B01S" panose="02010601030101010101" pitchFamily="2" charset="-122"/>
                </a:rPr>
                <a:t>但是受限于开发维护成本和中小型公司的现状的影响，很多的中小型企业还在采用传统的方式来记录员工的相关工作情况和信息。例如很多公司还是会采用举行针对性会议等手段来布置任务,会用纸质书面来记录员工信息,单这样的方式往往因为管理麻烦会出现差错,大大的降低了效率。对于上述的问题，本员工日志管理信息系统便能很好的协调解决这个矛盾。</a:t>
              </a:r>
              <a:endParaRPr sz="2000" dirty="0">
                <a:latin typeface="宋体" panose="02010600030101010101" pitchFamily="2" charset="-122"/>
                <a:ea typeface="宋体" panose="02010600030101010101" pitchFamily="2" charset="-122"/>
                <a:cs typeface="宋体" panose="02010600030101010101" pitchFamily="2" charset="-122"/>
                <a:sym typeface="FZHei-B01S" panose="02010601030101010101" pitchFamily="2" charset="-122"/>
              </a:endParaRPr>
            </a:p>
          </p:txBody>
        </p:sp>
      </p:grpSp>
      <p:sp>
        <p:nvSpPr>
          <p:cNvPr id="2" name="文本框 1"/>
          <p:cNvSpPr txBox="1"/>
          <p:nvPr/>
        </p:nvSpPr>
        <p:spPr>
          <a:xfrm>
            <a:off x="3959860" y="-195580"/>
            <a:ext cx="2316480" cy="521970"/>
          </a:xfrm>
          <a:prstGeom prst="rect">
            <a:avLst/>
          </a:prstGeom>
          <a:noFill/>
        </p:spPr>
        <p:txBody>
          <a:bodyPr wrap="none" rtlCol="0">
            <a:spAutoFit/>
          </a:bodyPr>
          <a:p>
            <a:pPr algn="l"/>
            <a:r>
              <a:rPr lang="zh-CN" altLang="en-US" sz="2800"/>
              <a:t>系统开发背景</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1750" advClick="0" advTm="0">
        <p14:gallery dir="l"/>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anim calcmode="lin" valueType="num">
                                      <p:cBhvr>
                                        <p:cTn id="12" dur="750" fill="hold"/>
                                        <p:tgtEl>
                                          <p:spTgt spid="11"/>
                                        </p:tgtEl>
                                        <p:attrNameLst>
                                          <p:attrName>ppt_x</p:attrName>
                                        </p:attrNameLst>
                                      </p:cBhvr>
                                      <p:tavLst>
                                        <p:tav tm="0">
                                          <p:val>
                                            <p:strVal val="#ppt_x"/>
                                          </p:val>
                                        </p:tav>
                                        <p:tav tm="100000">
                                          <p:val>
                                            <p:strVal val="#ppt_x"/>
                                          </p:val>
                                        </p:tav>
                                      </p:tavLst>
                                    </p:anim>
                                    <p:anim calcmode="lin" valueType="num">
                                      <p:cBhvr>
                                        <p:cTn id="13" dur="7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2"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750"/>
                                        <p:tgtEl>
                                          <p:spTgt spid="9"/>
                                        </p:tgtEl>
                                      </p:cBhvr>
                                    </p:animEffect>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750"/>
                                        <p:tgtEl>
                                          <p:spTgt spid="7"/>
                                        </p:tgtEl>
                                      </p:cBhvr>
                                    </p:animEffect>
                                  </p:childTnLst>
                                </p:cTn>
                              </p:par>
                            </p:childTnLst>
                          </p:cTn>
                        </p:par>
                        <p:par>
                          <p:cTn id="22" fill="hold">
                            <p:stCondLst>
                              <p:cond delay="4000"/>
                            </p:stCondLst>
                            <p:childTnLst>
                              <p:par>
                                <p:cTn id="23" presetID="22" presetClass="entr" presetSubtype="2"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right)">
                                      <p:cBhvr>
                                        <p:cTn id="25"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3862070" y="182245"/>
            <a:ext cx="5408295" cy="521970"/>
          </a:xfrm>
          <a:prstGeom prst="rect">
            <a:avLst/>
          </a:prstGeom>
          <a:noFill/>
        </p:spPr>
        <p:txBody>
          <a:bodyPr vert="horz" wrap="square" rtlCol="0">
            <a:spAutoFit/>
          </a:bodyPr>
          <a:lstStyle/>
          <a:p>
            <a:r>
              <a:rPr lang="zh-CN" sz="2800" spc="600" dirty="0">
                <a:latin typeface="宋体" panose="02010600030101010101" pitchFamily="2" charset="-122"/>
                <a:ea typeface="宋体" panose="02010600030101010101" pitchFamily="2" charset="-122"/>
              </a:rPr>
              <a:t>背景及意义</a:t>
            </a:r>
            <a:endParaRPr lang="zh-CN" sz="2800" spc="600"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1813" flipH="1">
            <a:off x="9185546" y="463675"/>
            <a:ext cx="1829994" cy="59851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708" y="178230"/>
            <a:ext cx="762000" cy="5847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39" y="1934027"/>
            <a:ext cx="5589451" cy="3493407"/>
          </a:xfrm>
          <a:prstGeom prst="rect">
            <a:avLst/>
          </a:prstGeom>
        </p:spPr>
      </p:pic>
      <p:sp>
        <p:nvSpPr>
          <p:cNvPr id="2" name="文本框 1"/>
          <p:cNvSpPr txBox="1"/>
          <p:nvPr/>
        </p:nvSpPr>
        <p:spPr>
          <a:xfrm>
            <a:off x="4391025" y="918845"/>
            <a:ext cx="7338695" cy="5939155"/>
          </a:xfrm>
          <a:prstGeom prst="rect">
            <a:avLst/>
          </a:prstGeom>
          <a:noFill/>
        </p:spPr>
        <p:txBody>
          <a:bodyPr wrap="square" rtlCol="0">
            <a:spAutoFit/>
          </a:bodyPr>
          <a:p>
            <a:pPr algn="l"/>
            <a:r>
              <a:rPr lang="en-US" altLang="zh-CN"/>
              <a:t>   </a:t>
            </a:r>
            <a:r>
              <a:rPr sz="2000">
                <a:latin typeface="宋体" panose="02010600030101010101" pitchFamily="2" charset="-122"/>
                <a:ea typeface="宋体" panose="02010600030101010101" pitchFamily="2" charset="-122"/>
                <a:cs typeface="宋体" panose="02010600030101010101" pitchFamily="2" charset="-122"/>
              </a:rPr>
              <a:t>系统管理也都将通过计算机进行整体智能化操作，对于员工日志管理信息系统所牵扯的管理及数据保存都是非常多的，例如管理端;首页、轮播图（轮播图管理）公告消息管理（公告消息）、资源管理（新闻资讯、资讯分类）系统用户（管理员、员工、部门主管、总经理）模块管理（通知列表、员工信息、员工信息、打卡签到、项目记录、员工日志、任务安排、项目打分、工作追踪、待办任务），系统用户端;首页、新闻资讯、我的等功能，这给管理者的工作带来了巨大的挑战，面对大量的信息，传统的管理系统，都是通过笔记的方式进行详细信息的统计，后来出现电脑，通过电脑输入软件将纸质的信息统计到电脑上，这种方式比较传统，而且想要统计数据信息比较麻烦，还受时间和空间的影响，所以为此开发了员工日志管理信息系统:为用户提供了方便管理平台，方便管理员查看及维护，并且可以通过需求进行内容的编辑及维护等；对于用户而言，可以随时进行查询所需信息，管理员可以足不出户就可以获取到系统的数据信息等，而且还能节省员工很多时间，所以开发员工日志管理信息系统给管理者带来了很大的方便，同时也方便管理员对用户信息进行处理。</a:t>
            </a:r>
            <a:endParaRPr sz="2000">
              <a:latin typeface="宋体" panose="02010600030101010101" pitchFamily="2" charset="-122"/>
              <a:ea typeface="宋体" panose="02010600030101010101" pitchFamily="2" charset="-122"/>
              <a:cs typeface="宋体" panose="02010600030101010101" pitchFamily="2" charset="-122"/>
            </a:endParaRPr>
          </a:p>
          <a:p>
            <a:pPr algn="l"/>
            <a:r>
              <a:rPr lang="en-US" sz="2000">
                <a:latin typeface="宋体" panose="02010600030101010101" pitchFamily="2" charset="-122"/>
                <a:ea typeface="宋体" panose="02010600030101010101" pitchFamily="2" charset="-122"/>
                <a:cs typeface="宋体" panose="02010600030101010101" pitchFamily="2" charset="-122"/>
              </a:rPr>
              <a:t>  </a:t>
            </a:r>
            <a:r>
              <a:rPr sz="2000">
                <a:latin typeface="宋体" panose="02010600030101010101" pitchFamily="2" charset="-122"/>
                <a:ea typeface="宋体" panose="02010600030101010101" pitchFamily="2" charset="-122"/>
                <a:cs typeface="宋体" panose="02010600030101010101" pitchFamily="2" charset="-122"/>
              </a:rPr>
              <a:t>本论文员工日志管理信息系统主要牵扯到的程序，数据库与计算机技术等。覆盖知识面大，可以大大的提高系统人员工作效率。</a:t>
            </a:r>
            <a:endParaRPr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anim calcmode="lin" valueType="num">
                                      <p:cBhvr>
                                        <p:cTn id="12" dur="750" fill="hold"/>
                                        <p:tgtEl>
                                          <p:spTgt spid="11"/>
                                        </p:tgtEl>
                                        <p:attrNameLst>
                                          <p:attrName>ppt_x</p:attrName>
                                        </p:attrNameLst>
                                      </p:cBhvr>
                                      <p:tavLst>
                                        <p:tav tm="0">
                                          <p:val>
                                            <p:strVal val="#ppt_x"/>
                                          </p:val>
                                        </p:tav>
                                        <p:tav tm="100000">
                                          <p:val>
                                            <p:strVal val="#ppt_x"/>
                                          </p:val>
                                        </p:tav>
                                      </p:tavLst>
                                    </p:anim>
                                    <p:anim calcmode="lin" valueType="num">
                                      <p:cBhvr>
                                        <p:cTn id="13" dur="7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3000"/>
                            </p:stCondLst>
                            <p:childTnLst>
                              <p:par>
                                <p:cTn id="19" presetID="2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3462020" y="106045"/>
            <a:ext cx="5675630" cy="521970"/>
          </a:xfrm>
          <a:prstGeom prst="rect">
            <a:avLst/>
          </a:prstGeom>
          <a:noFill/>
        </p:spPr>
        <p:txBody>
          <a:bodyPr vert="horz" wrap="square" rtlCol="0">
            <a:spAutoFit/>
          </a:bodyPr>
          <a:lstStyle/>
          <a:p>
            <a:r>
              <a:rPr lang="en-US" altLang="zh-CN" sz="2800" spc="600" dirty="0">
                <a:latin typeface="宋体" panose="02010600030101010101" pitchFamily="2" charset="-122"/>
                <a:ea typeface="宋体" panose="02010600030101010101" pitchFamily="2" charset="-122"/>
                <a:cs typeface="宋体" panose="02010600030101010101" pitchFamily="2" charset="-122"/>
              </a:rPr>
              <a:t>springboot</a:t>
            </a:r>
            <a:r>
              <a:rPr lang="zh-CN" altLang="en-US" sz="2800" spc="600" dirty="0">
                <a:latin typeface="宋体" panose="02010600030101010101" pitchFamily="2" charset="-122"/>
                <a:ea typeface="宋体" panose="02010600030101010101" pitchFamily="2" charset="-122"/>
                <a:cs typeface="宋体" panose="02010600030101010101" pitchFamily="2" charset="-122"/>
              </a:rPr>
              <a:t>框架介绍</a:t>
            </a:r>
            <a:endParaRPr lang="zh-CN" altLang="en-US" sz="2800" spc="600" dirty="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1813" flipH="1">
            <a:off x="9185546" y="463675"/>
            <a:ext cx="1829994" cy="59851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708" y="178230"/>
            <a:ext cx="762000" cy="584703"/>
          </a:xfrm>
          <a:prstGeom prst="rect">
            <a:avLst/>
          </a:prstGeom>
        </p:spPr>
      </p:pic>
      <p:sp>
        <p:nvSpPr>
          <p:cNvPr id="100" name="文本框 99"/>
          <p:cNvSpPr txBox="1"/>
          <p:nvPr/>
        </p:nvSpPr>
        <p:spPr>
          <a:xfrm>
            <a:off x="242570" y="762635"/>
            <a:ext cx="11783695" cy="6247130"/>
          </a:xfrm>
          <a:prstGeom prst="rect">
            <a:avLst/>
          </a:prstGeom>
          <a:noFill/>
          <a:ln w="9525">
            <a:noFill/>
          </a:ln>
        </p:spPr>
        <p:txBody>
          <a:bodyPr wrap="square">
            <a:spAutoFit/>
          </a:bodyPr>
          <a:p>
            <a:pPr indent="304800"/>
            <a:r>
              <a:rPr sz="2000" b="0">
                <a:ea typeface="宋体" panose="02010600030101010101" pitchFamily="2" charset="-122"/>
              </a:rPr>
              <a:t>Spring框架是Java平台上的一种开源应用框架，提供具有控制反转特性的容器。尽管Spring框架自身对编程模型没有限制，但其在Java应用中的频繁使用让它备受青睐，以至于后来让它作为EJB（EnterpriseJavaBeans）模型的补充，甚至是替补。Spring框架为开发提供了一系列的解决方案，比如利用控制反转的核心特性，并通过依赖注入实现控制反转来实现管理对象生命周期容器化，利用面向切面编程进行声明式的事务管理，整合多种持久化技术管理数据访问，提供大量优秀的Web框架方便开发等等。Spring框架具有控制反转（IOC）特性，IOC旨在方便项目维护和测试，它提供了一种通过Java的反射机制对Java对象进行统一的配置和管理的方法。Spring框架利用容器管理对象的生命周期，容器可以通过扫描XML文件或类上特定Java注解来配置对象，开发者可以通过依赖查找或依赖注入来获得对象。Spring框架具有面向切面编程（AOP）框架，SpringAOP框架基于代理模式，同时运行时可配置；AOP框架主要针对模块之间的交叉关注点进行模块化。Spring框架的AOP框架仅提供基本的AOP特性，虽无法与AspectJ框架相比，但通过与AspectJ的集成，也可以满足基本需求。Spring框架下的事务管理、远程访问等功能均可以通过使用SpringAOP技术实现。Spring的事务管理框架为Java平台带来了一种抽象机制，使本地和全局事务以及嵌套事务能够与保存点一起工作，并且几乎可以在Java平台的任何环境中工作。Spring集成多种事务模板，系统可以通过事务模板、XML或Java注解进行事务配置，并且事务框架集成了消息传递和缓存等功能。Spring的数据访问框架解决了开发人员在应用程序中使用数据库时遇到的常见困难。它不仅对Java:JDBC、iBATS/MyBATIs、Hibernate、Java数据对象（JDO）、ApacheOJB和ApacheCayne等所有流行的数据访问框架中提供支持，同时还可以与Spring的事务管理一起使用，为数据访问提供了灵活的抽象。Spring框架最初是没有打算构建一个自己的WebMVC框架，其开发人员在开发过程中认为现有的StrutsWeb框架的呈现层和请求处理层之间以及请求处理层和模型之间的分离不够，于是创建了SpringMVC。</a:t>
            </a:r>
            <a:endParaRPr sz="2000" b="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0">
        <p14:prism isInverted="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anim calcmode="lin" valueType="num">
                                      <p:cBhvr>
                                        <p:cTn id="12" dur="750" fill="hold"/>
                                        <p:tgtEl>
                                          <p:spTgt spid="11"/>
                                        </p:tgtEl>
                                        <p:attrNameLst>
                                          <p:attrName>ppt_x</p:attrName>
                                        </p:attrNameLst>
                                      </p:cBhvr>
                                      <p:tavLst>
                                        <p:tav tm="0">
                                          <p:val>
                                            <p:strVal val="#ppt_x"/>
                                          </p:val>
                                        </p:tav>
                                        <p:tav tm="100000">
                                          <p:val>
                                            <p:strVal val="#ppt_x"/>
                                          </p:val>
                                        </p:tav>
                                      </p:tavLst>
                                    </p:anim>
                                    <p:anim calcmode="lin" valueType="num">
                                      <p:cBhvr>
                                        <p:cTn id="13" dur="7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2536825" y="240665"/>
            <a:ext cx="7507605" cy="521970"/>
          </a:xfrm>
          <a:prstGeom prst="rect">
            <a:avLst/>
          </a:prstGeom>
          <a:noFill/>
        </p:spPr>
        <p:txBody>
          <a:bodyPr vert="horz" wrap="square" rtlCol="0">
            <a:spAutoFit/>
          </a:bodyPr>
          <a:lstStyle/>
          <a:p>
            <a:r>
              <a:rPr lang="zh-CN" sz="2800" spc="600" dirty="0">
                <a:latin typeface="宋体" panose="02010600030101010101" pitchFamily="2" charset="-122"/>
                <a:ea typeface="宋体" panose="02010600030101010101" pitchFamily="2" charset="-122"/>
                <a:cs typeface="宋体" panose="02010600030101010101" pitchFamily="2" charset="-122"/>
              </a:rPr>
              <a:t>系统功能模块图</a:t>
            </a:r>
            <a:endParaRPr lang="zh-CN" sz="2800" spc="600" dirty="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1813" flipH="1">
            <a:off x="9185546" y="463675"/>
            <a:ext cx="1829994" cy="59851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708" y="178230"/>
            <a:ext cx="762000" cy="584703"/>
          </a:xfrm>
          <a:prstGeom prst="rect">
            <a:avLst/>
          </a:prstGeom>
        </p:spPr>
      </p:pic>
      <p:sp>
        <p:nvSpPr>
          <p:cNvPr id="15" name="矩形 14"/>
          <p:cNvSpPr/>
          <p:nvPr/>
        </p:nvSpPr>
        <p:spPr>
          <a:xfrm>
            <a:off x="10127252" y="2117421"/>
            <a:ext cx="612140" cy="1985158"/>
          </a:xfrm>
          <a:prstGeom prst="rect">
            <a:avLst/>
          </a:prstGeom>
          <a:noFill/>
        </p:spPr>
        <p:txBody>
          <a:bodyPr vert="eaVert" wrap="square" lIns="91412" tIns="45706" rIns="91412" bIns="45706">
            <a:spAutoFit/>
          </a:bodyPr>
          <a:lstStyle/>
          <a:p>
            <a:r>
              <a:rPr lang="zh-CN" altLang="en-US" sz="2800" spc="-300" dirty="0">
                <a:solidFill>
                  <a:schemeClr val="tx1">
                    <a:lumMod val="95000"/>
                    <a:lumOff val="5000"/>
                  </a:schemeClr>
                </a:solidFill>
                <a:latin typeface="义启魏碑体" panose="02010601030101010101" pitchFamily="2" charset="-122"/>
                <a:ea typeface="义启魏碑体" panose="02010601030101010101" pitchFamily="2" charset="-122"/>
                <a:sym typeface="方正仿宋简体" panose="02010601030101010101" pitchFamily="2" charset="-122"/>
              </a:rPr>
              <a:t>  </a:t>
            </a:r>
            <a:endParaRPr lang="zh-CN" altLang="en-US" sz="2800" spc="-300" dirty="0">
              <a:solidFill>
                <a:schemeClr val="tx1">
                  <a:lumMod val="95000"/>
                  <a:lumOff val="5000"/>
                </a:schemeClr>
              </a:solidFill>
              <a:latin typeface="义启魏碑体" panose="02010601030101010101" pitchFamily="2" charset="-122"/>
              <a:ea typeface="义启魏碑体" panose="02010601030101010101" pitchFamily="2" charset="-122"/>
              <a:sym typeface="方正仿宋简体" panose="02010601030101010101" pitchFamily="2" charset="-122"/>
            </a:endParaRPr>
          </a:p>
        </p:txBody>
      </p:sp>
      <p:pic>
        <p:nvPicPr>
          <p:cNvPr id="2" name="图片 1"/>
          <p:cNvPicPr>
            <a:picLocks noChangeAspect="1"/>
          </p:cNvPicPr>
          <p:nvPr/>
        </p:nvPicPr>
        <p:blipFill>
          <a:blip r:embed="rId4"/>
          <a:stretch>
            <a:fillRect/>
          </a:stretch>
        </p:blipFill>
        <p:spPr>
          <a:xfrm>
            <a:off x="0" y="2117725"/>
            <a:ext cx="3131185" cy="4109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147482618" name="对象 -2147482619"/>
          <p:cNvGraphicFramePr>
            <a:graphicFrameLocks noChangeAspect="1"/>
          </p:cNvGraphicFramePr>
          <p:nvPr/>
        </p:nvGraphicFramePr>
        <p:xfrm>
          <a:off x="3611245" y="1915160"/>
          <a:ext cx="8074660" cy="4239260"/>
        </p:xfrm>
        <a:graphic>
          <a:graphicData uri="http://schemas.openxmlformats.org/presentationml/2006/ole">
            <mc:AlternateContent xmlns:mc="http://schemas.openxmlformats.org/markup-compatibility/2006">
              <mc:Choice xmlns:v="urn:schemas-microsoft-com:vml" Requires="v">
                <p:oleObj spid="_x0000_s6" name="" r:id="rId5" imgW="9475470" imgH="3684270" progId="Visio.Drawing.11">
                  <p:embed/>
                </p:oleObj>
              </mc:Choice>
              <mc:Fallback>
                <p:oleObj name="" r:id="rId5" imgW="9475470" imgH="3684270" progId="Visio.Drawing.11">
                  <p:embed/>
                  <p:pic>
                    <p:nvPicPr>
                      <p:cNvPr id="0" name="图片 5"/>
                      <p:cNvPicPr/>
                      <p:nvPr/>
                    </p:nvPicPr>
                    <p:blipFill>
                      <a:blip r:embed="rId6"/>
                      <a:stretch>
                        <a:fillRect/>
                      </a:stretch>
                    </p:blipFill>
                    <p:spPr>
                      <a:xfrm>
                        <a:off x="3611245" y="1915160"/>
                        <a:ext cx="8074660" cy="423926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0">
        <p14:warp dir="in"/>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anim calcmode="lin" valueType="num">
                                      <p:cBhvr>
                                        <p:cTn id="12" dur="750" fill="hold"/>
                                        <p:tgtEl>
                                          <p:spTgt spid="11"/>
                                        </p:tgtEl>
                                        <p:attrNameLst>
                                          <p:attrName>ppt_x</p:attrName>
                                        </p:attrNameLst>
                                      </p:cBhvr>
                                      <p:tavLst>
                                        <p:tav tm="0">
                                          <p:val>
                                            <p:strVal val="#ppt_x"/>
                                          </p:val>
                                        </p:tav>
                                        <p:tav tm="100000">
                                          <p:val>
                                            <p:strVal val="#ppt_x"/>
                                          </p:val>
                                        </p:tav>
                                      </p:tavLst>
                                    </p:anim>
                                    <p:anim calcmode="lin" valueType="num">
                                      <p:cBhvr>
                                        <p:cTn id="13" dur="7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3000"/>
                            </p:stCondLst>
                            <p:childTnLst>
                              <p:par>
                                <p:cTn id="19" presetID="22" presetClass="entr" presetSubtype="4"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750"/>
                                        <p:tgtEl>
                                          <p:spTgt spid="2"/>
                                        </p:tgtEl>
                                      </p:cBhvr>
                                    </p:animEffect>
                                  </p:childTnLst>
                                </p:cTn>
                              </p:par>
                            </p:childTnLst>
                          </p:cTn>
                        </p:par>
                        <p:par>
                          <p:cTn id="22" fill="hold">
                            <p:stCondLst>
                              <p:cond delay="40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bldLvl="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3282315" y="209550"/>
            <a:ext cx="7113905" cy="521970"/>
          </a:xfrm>
          <a:prstGeom prst="rect">
            <a:avLst/>
          </a:prstGeom>
          <a:noFill/>
        </p:spPr>
        <p:txBody>
          <a:bodyPr vert="horz" wrap="square" rtlCol="0">
            <a:spAutoFit/>
          </a:bodyPr>
          <a:lstStyle/>
          <a:p>
            <a:r>
              <a:rPr lang="zh-CN" sz="2800">
                <a:latin typeface="宋体" panose="02010600030101010101" pitchFamily="2" charset="-122"/>
                <a:ea typeface="宋体" panose="02010600030101010101" pitchFamily="2" charset="-122"/>
                <a:cs typeface="宋体" panose="02010600030101010101" pitchFamily="2" charset="-122"/>
                <a:sym typeface="+mn-ea"/>
              </a:rPr>
              <a:t>总E-R关系图</a:t>
            </a:r>
            <a:endParaRPr lang="zh-CN" sz="280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1813" flipH="1">
            <a:off x="9185546" y="463675"/>
            <a:ext cx="1829994" cy="59851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708" y="178230"/>
            <a:ext cx="762000" cy="5847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1638300"/>
            <a:ext cx="2568575" cy="4429760"/>
          </a:xfrm>
          <a:prstGeom prst="rect">
            <a:avLst/>
          </a:prstGeom>
        </p:spPr>
      </p:pic>
      <p:sp>
        <p:nvSpPr>
          <p:cNvPr id="100" name="文本框 99"/>
          <p:cNvSpPr txBox="1"/>
          <p:nvPr/>
        </p:nvSpPr>
        <p:spPr>
          <a:xfrm>
            <a:off x="5174615" y="1884680"/>
            <a:ext cx="6203315" cy="706755"/>
          </a:xfrm>
          <a:prstGeom prst="rect">
            <a:avLst/>
          </a:prstGeom>
          <a:noFill/>
          <a:ln w="9525">
            <a:noFill/>
          </a:ln>
        </p:spPr>
        <p:txBody>
          <a:bodyPr wrap="square">
            <a:spAutoFit/>
          </a:bodyPr>
          <a:p>
            <a:pPr indent="0"/>
            <a:endParaRPr lang="zh-CN"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0"/>
            <a:r>
              <a:rPr lang="en-US" altLang="zh-CN" sz="2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3603625" y="1527810"/>
            <a:ext cx="8079105" cy="460375"/>
          </a:xfrm>
          <a:prstGeom prst="rect">
            <a:avLst/>
          </a:prstGeom>
          <a:noFill/>
          <a:ln w="9525">
            <a:noFill/>
          </a:ln>
        </p:spPr>
        <p:txBody>
          <a:bodyPr wrap="square">
            <a:spAutoFit/>
          </a:bodyPr>
          <a:p>
            <a:pPr indent="304800"/>
            <a:r>
              <a:rPr lang="en-US" sz="2400" b="1">
                <a:solidFill>
                  <a:srgbClr val="000000"/>
                </a:solidFill>
                <a:latin typeface="宋体" panose="02010600030101010101" pitchFamily="2" charset="-122"/>
              </a:rPr>
              <a:t> </a:t>
            </a:r>
            <a:endParaRPr lang="zh-CN" altLang="en-US" sz="2400"/>
          </a:p>
        </p:txBody>
      </p:sp>
      <p:graphicFrame>
        <p:nvGraphicFramePr>
          <p:cNvPr id="-2147482614" name="对象 -2147482615"/>
          <p:cNvGraphicFramePr/>
          <p:nvPr/>
        </p:nvGraphicFramePr>
        <p:xfrm>
          <a:off x="4201795" y="1527810"/>
          <a:ext cx="7376160" cy="4753610"/>
        </p:xfrm>
        <a:graphic>
          <a:graphicData uri="http://schemas.openxmlformats.org/presentationml/2006/ole">
            <mc:AlternateContent xmlns:mc="http://schemas.openxmlformats.org/markup-compatibility/2006">
              <mc:Choice xmlns:v="urn:schemas-microsoft-com:vml" Requires="v">
                <p:oleObj spid="_x0000_s3076" name="" r:id="rId5" imgW="8140065" imgH="5029200" progId="Visio.Drawing.15">
                  <p:embed/>
                </p:oleObj>
              </mc:Choice>
              <mc:Fallback>
                <p:oleObj name="" r:id="rId5" imgW="8140065" imgH="5029200" progId="Visio.Drawing.15">
                  <p:embed/>
                  <p:pic>
                    <p:nvPicPr>
                      <p:cNvPr id="0" name="图片 3075"/>
                      <p:cNvPicPr/>
                      <p:nvPr/>
                    </p:nvPicPr>
                    <p:blipFill>
                      <a:blip r:embed="rId6"/>
                      <a:stretch>
                        <a:fillRect/>
                      </a:stretch>
                    </p:blipFill>
                    <p:spPr>
                      <a:xfrm>
                        <a:off x="4201795" y="1527810"/>
                        <a:ext cx="7376160" cy="475361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anim calcmode="lin" valueType="num">
                                      <p:cBhvr>
                                        <p:cTn id="12" dur="750" fill="hold"/>
                                        <p:tgtEl>
                                          <p:spTgt spid="11"/>
                                        </p:tgtEl>
                                        <p:attrNameLst>
                                          <p:attrName>ppt_x</p:attrName>
                                        </p:attrNameLst>
                                      </p:cBhvr>
                                      <p:tavLst>
                                        <p:tav tm="0">
                                          <p:val>
                                            <p:strVal val="#ppt_x"/>
                                          </p:val>
                                        </p:tav>
                                        <p:tav tm="100000">
                                          <p:val>
                                            <p:strVal val="#ppt_x"/>
                                          </p:val>
                                        </p:tav>
                                      </p:tavLst>
                                    </p:anim>
                                    <p:anim calcmode="lin" valueType="num">
                                      <p:cBhvr>
                                        <p:cTn id="13" dur="7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ppt_x"/>
                                          </p:val>
                                        </p:tav>
                                        <p:tav tm="100000">
                                          <p:val>
                                            <p:strVal val="#ppt_x"/>
                                          </p:val>
                                        </p:tav>
                                      </p:tavLst>
                                    </p:anim>
                                    <p:anim calcmode="lin" valueType="num">
                                      <p:cBhvr additive="base">
                                        <p:cTn id="22"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3578225" y="178435"/>
            <a:ext cx="5036185" cy="521970"/>
          </a:xfrm>
          <a:prstGeom prst="rect">
            <a:avLst/>
          </a:prstGeom>
          <a:noFill/>
        </p:spPr>
        <p:txBody>
          <a:bodyPr vert="horz" wrap="square" rtlCol="0">
            <a:spAutoFit/>
          </a:bodyPr>
          <a:lstStyle/>
          <a:p>
            <a:r>
              <a:rPr lang="zh-CN" sz="2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首页界面</a:t>
            </a:r>
            <a:endParaRPr lang="zh-CN" sz="280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1813" flipH="1">
            <a:off x="9185546" y="463675"/>
            <a:ext cx="1829994" cy="59851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708" y="178230"/>
            <a:ext cx="762000" cy="5847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1638300"/>
            <a:ext cx="2568575" cy="4429760"/>
          </a:xfrm>
          <a:prstGeom prst="rect">
            <a:avLst/>
          </a:prstGeom>
        </p:spPr>
      </p:pic>
      <p:pic>
        <p:nvPicPr>
          <p:cNvPr id="6" name="图片 12"/>
          <p:cNvPicPr>
            <a:picLocks noChangeAspect="1"/>
          </p:cNvPicPr>
          <p:nvPr/>
        </p:nvPicPr>
        <p:blipFill>
          <a:blip r:embed="rId5"/>
          <a:stretch>
            <a:fillRect/>
          </a:stretch>
        </p:blipFill>
        <p:spPr>
          <a:xfrm>
            <a:off x="2953385" y="2078990"/>
            <a:ext cx="8109585" cy="39884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anim calcmode="lin" valueType="num">
                                      <p:cBhvr>
                                        <p:cTn id="12" dur="750" fill="hold"/>
                                        <p:tgtEl>
                                          <p:spTgt spid="11"/>
                                        </p:tgtEl>
                                        <p:attrNameLst>
                                          <p:attrName>ppt_x</p:attrName>
                                        </p:attrNameLst>
                                      </p:cBhvr>
                                      <p:tavLst>
                                        <p:tav tm="0">
                                          <p:val>
                                            <p:strVal val="#ppt_x"/>
                                          </p:val>
                                        </p:tav>
                                        <p:tav tm="100000">
                                          <p:val>
                                            <p:strVal val="#ppt_x"/>
                                          </p:val>
                                        </p:tav>
                                      </p:tavLst>
                                    </p:anim>
                                    <p:anim calcmode="lin" valueType="num">
                                      <p:cBhvr>
                                        <p:cTn id="13" dur="7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ppt_x"/>
                                          </p:val>
                                        </p:tav>
                                        <p:tav tm="100000">
                                          <p:val>
                                            <p:strVal val="#ppt_x"/>
                                          </p:val>
                                        </p:tav>
                                      </p:tavLst>
                                    </p:anim>
                                    <p:anim calcmode="lin" valueType="num">
                                      <p:cBhvr additive="base">
                                        <p:cTn id="22"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文本框 4"/>
          <p:cNvSpPr txBox="1"/>
          <p:nvPr/>
        </p:nvSpPr>
        <p:spPr>
          <a:xfrm>
            <a:off x="3578225" y="178435"/>
            <a:ext cx="5036185" cy="521970"/>
          </a:xfrm>
          <a:prstGeom prst="rect">
            <a:avLst/>
          </a:prstGeom>
          <a:noFill/>
        </p:spPr>
        <p:txBody>
          <a:bodyPr vert="horz" wrap="square" rtlCol="0">
            <a:spAutoFit/>
          </a:bodyPr>
          <a:lstStyle/>
          <a:p>
            <a:r>
              <a:rPr lang="zh-CN" sz="2800">
                <a:solidFill>
                  <a:srgbClr val="000000"/>
                </a:solidFill>
                <a:latin typeface="宋体" panose="02010600030101010101" pitchFamily="2" charset="-122"/>
                <a:ea typeface="宋体" panose="02010600030101010101" pitchFamily="2" charset="-122"/>
                <a:cs typeface="宋体" panose="02010600030101010101" pitchFamily="2" charset="-122"/>
                <a:sym typeface="+mn-ea"/>
              </a:rPr>
              <a:t>注册界面</a:t>
            </a:r>
            <a:endParaRPr lang="zh-CN" sz="2800">
              <a:solidFill>
                <a:srgbClr val="000000"/>
              </a:solidFill>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1813" flipH="1">
            <a:off x="9185546" y="463675"/>
            <a:ext cx="1829994" cy="59851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708" y="178230"/>
            <a:ext cx="762000" cy="58470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1638300"/>
            <a:ext cx="2568575" cy="4429760"/>
          </a:xfrm>
          <a:prstGeom prst="rect">
            <a:avLst/>
          </a:prstGeom>
        </p:spPr>
      </p:pic>
      <p:pic>
        <p:nvPicPr>
          <p:cNvPr id="7" name="图片 13"/>
          <p:cNvPicPr>
            <a:picLocks noChangeAspect="1"/>
          </p:cNvPicPr>
          <p:nvPr/>
        </p:nvPicPr>
        <p:blipFill>
          <a:blip r:embed="rId5"/>
          <a:stretch>
            <a:fillRect/>
          </a:stretch>
        </p:blipFill>
        <p:spPr>
          <a:xfrm>
            <a:off x="3128010" y="2006600"/>
            <a:ext cx="7816215" cy="4254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750" advClick="0" advTm="0">
        <p14:pan dir="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anim calcmode="lin" valueType="num">
                                      <p:cBhvr>
                                        <p:cTn id="12" dur="750" fill="hold"/>
                                        <p:tgtEl>
                                          <p:spTgt spid="11"/>
                                        </p:tgtEl>
                                        <p:attrNameLst>
                                          <p:attrName>ppt_x</p:attrName>
                                        </p:attrNameLst>
                                      </p:cBhvr>
                                      <p:tavLst>
                                        <p:tav tm="0">
                                          <p:val>
                                            <p:strVal val="#ppt_x"/>
                                          </p:val>
                                        </p:tav>
                                        <p:tav tm="100000">
                                          <p:val>
                                            <p:strVal val="#ppt_x"/>
                                          </p:val>
                                        </p:tav>
                                      </p:tavLst>
                                    </p:anim>
                                    <p:anim calcmode="lin" valueType="num">
                                      <p:cBhvr>
                                        <p:cTn id="13" dur="75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ppt_x"/>
                                          </p:val>
                                        </p:tav>
                                        <p:tav tm="100000">
                                          <p:val>
                                            <p:strVal val="#ppt_x"/>
                                          </p:val>
                                        </p:tav>
                                      </p:tavLst>
                                    </p:anim>
                                    <p:anim calcmode="lin" valueType="num">
                                      <p:cBhvr additive="base">
                                        <p:cTn id="22"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ISPRING_PRESENTATION_TITLE" val="11111111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2563</Words>
  <Application>WPS 演示</Application>
  <PresentationFormat>宽屏</PresentationFormat>
  <Paragraphs>59</Paragraphs>
  <Slides>12</Slides>
  <Notes>25</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12</vt:i4>
      </vt:variant>
    </vt:vector>
  </HeadingPairs>
  <TitlesOfParts>
    <vt:vector size="27" baseType="lpstr">
      <vt:lpstr>Arial</vt:lpstr>
      <vt:lpstr>宋体</vt:lpstr>
      <vt:lpstr>Wingdings</vt:lpstr>
      <vt:lpstr>义启魏碑体</vt:lpstr>
      <vt:lpstr>方正字迹-曾正国楷体简体</vt:lpstr>
      <vt:lpstr>FZHei-B01S</vt:lpstr>
      <vt:lpstr>方正仿宋简体</vt:lpstr>
      <vt:lpstr>微软雅黑</vt:lpstr>
      <vt:lpstr>等线</vt:lpstr>
      <vt:lpstr>Arial Unicode MS</vt:lpstr>
      <vt:lpstr>等线 Light</vt:lpstr>
      <vt:lpstr>Calibri</vt:lpstr>
      <vt:lpstr>Office 主题​​</vt:lpstr>
      <vt:lpstr>Visio.Drawing.11</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1111111111</dc:title>
  <dc:creator>张 建春</dc:creator>
  <cp:lastModifiedBy>LL</cp:lastModifiedBy>
  <cp:revision>55</cp:revision>
  <dcterms:created xsi:type="dcterms:W3CDTF">2019-04-20T06:41:00Z</dcterms:created>
  <dcterms:modified xsi:type="dcterms:W3CDTF">2023-03-08T02:49:51Z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C8791F6F711D4686AC34F817D4CB1B45</vt:lpwstr>
  </property>
  <property fmtid="{D5CDD505-2E9C-101B-9397-08002B2CF9AE}" pid="3" name="KSOProductBuildVer">
    <vt:lpwstr>2052-11.1.0.11372</vt:lpwstr>
  </property>
</Properties>
</file>